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8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notesSlides/notesSlide9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notesSlides/notesSlide10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11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drawings/drawing1.xml" ContentType="application/vnd.openxmlformats-officedocument.drawingml.chartshape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notesSlides/notesSlide12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notesSlides/notesSlide13.xml" ContentType="application/vnd.openxmlformats-officedocument.presentationml.notesSl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notesSlides/notesSlide14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notesSlides/notesSlide15.xml" ContentType="application/vnd.openxmlformats-officedocument.presentationml.notesSlide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notesSlides/notesSlide16.xml" ContentType="application/vnd.openxmlformats-officedocument.presentationml.notesSl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notesSlides/notesSlide17.xml" ContentType="application/vnd.openxmlformats-officedocument.presentationml.notesSlide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notesSlides/notesSlide18.xml" ContentType="application/vnd.openxmlformats-officedocument.presentationml.notesSlid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notesSlides/notesSlide19.xml" ContentType="application/vnd.openxmlformats-officedocument.presentationml.notesSlide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notesSlides/notesSlide20.xml" ContentType="application/vnd.openxmlformats-officedocument.presentationml.notesSlide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notesSlides/notesSlide21.xml" ContentType="application/vnd.openxmlformats-officedocument.presentationml.notesSlid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notesSlides/notesSlide22.xml" ContentType="application/vnd.openxmlformats-officedocument.presentationml.notesSlid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notesSlides/notesSlide23.xml" ContentType="application/vnd.openxmlformats-officedocument.presentationml.notesSlide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notesSlides/notesSlide24.xml" ContentType="application/vnd.openxmlformats-officedocument.presentationml.notesSlid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notesSlides/notesSlide25.xml" ContentType="application/vnd.openxmlformats-officedocument.presentationml.notesSlid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notesSlides/notesSlide26.xml" ContentType="application/vnd.openxmlformats-officedocument.presentationml.notesSlid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notesSlides/notesSlide27.xml" ContentType="application/vnd.openxmlformats-officedocument.presentationml.notesSlid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notesSlides/notesSlide28.xml" ContentType="application/vnd.openxmlformats-officedocument.presentationml.notesSlid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charts/chart31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ppt/charts/chart32.xml" ContentType="application/vnd.openxmlformats-officedocument.drawingml.chart+xml"/>
  <Override PartName="/ppt/charts/style32.xml" ContentType="application/vnd.ms-office.chartstyle+xml"/>
  <Override PartName="/ppt/charts/colors32.xml" ContentType="application/vnd.ms-office.chartcolorstyle+xml"/>
  <Override PartName="/ppt/charts/chart33.xml" ContentType="application/vnd.openxmlformats-officedocument.drawingml.chart+xml"/>
  <Override PartName="/ppt/charts/style33.xml" ContentType="application/vnd.ms-office.chartstyle+xml"/>
  <Override PartName="/ppt/charts/colors33.xml" ContentType="application/vnd.ms-office.chartcolorstyle+xml"/>
  <Override PartName="/ppt/charts/chart34.xml" ContentType="application/vnd.openxmlformats-officedocument.drawingml.chart+xml"/>
  <Override PartName="/ppt/charts/style34.xml" ContentType="application/vnd.ms-office.chartstyle+xml"/>
  <Override PartName="/ppt/charts/colors3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4"/>
    <p:sldMasterId id="2147483674" r:id="rId5"/>
    <p:sldMasterId id="2147483688" r:id="rId6"/>
  </p:sldMasterIdLst>
  <p:notesMasterIdLst>
    <p:notesMasterId r:id="rId57"/>
  </p:notesMasterIdLst>
  <p:sldIdLst>
    <p:sldId id="280" r:id="rId7"/>
    <p:sldId id="325" r:id="rId8"/>
    <p:sldId id="324" r:id="rId9"/>
    <p:sldId id="326" r:id="rId10"/>
    <p:sldId id="323" r:id="rId11"/>
    <p:sldId id="353" r:id="rId12"/>
    <p:sldId id="362" r:id="rId13"/>
    <p:sldId id="365" r:id="rId14"/>
    <p:sldId id="385" r:id="rId15"/>
    <p:sldId id="291" r:id="rId16"/>
    <p:sldId id="331" r:id="rId17"/>
    <p:sldId id="296" r:id="rId18"/>
    <p:sldId id="333" r:id="rId19"/>
    <p:sldId id="287" r:id="rId20"/>
    <p:sldId id="367" r:id="rId21"/>
    <p:sldId id="368" r:id="rId22"/>
    <p:sldId id="384" r:id="rId23"/>
    <p:sldId id="375" r:id="rId24"/>
    <p:sldId id="355" r:id="rId25"/>
    <p:sldId id="361" r:id="rId26"/>
    <p:sldId id="301" r:id="rId27"/>
    <p:sldId id="344" r:id="rId28"/>
    <p:sldId id="303" r:id="rId29"/>
    <p:sldId id="342" r:id="rId30"/>
    <p:sldId id="305" r:id="rId31"/>
    <p:sldId id="306" r:id="rId32"/>
    <p:sldId id="345" r:id="rId33"/>
    <p:sldId id="354" r:id="rId34"/>
    <p:sldId id="310" r:id="rId35"/>
    <p:sldId id="311" r:id="rId36"/>
    <p:sldId id="309" r:id="rId37"/>
    <p:sldId id="312" r:id="rId38"/>
    <p:sldId id="314" r:id="rId39"/>
    <p:sldId id="316" r:id="rId40"/>
    <p:sldId id="346" r:id="rId41"/>
    <p:sldId id="349" r:id="rId42"/>
    <p:sldId id="356" r:id="rId43"/>
    <p:sldId id="370" r:id="rId44"/>
    <p:sldId id="371" r:id="rId45"/>
    <p:sldId id="372" r:id="rId46"/>
    <p:sldId id="373" r:id="rId47"/>
    <p:sldId id="374" r:id="rId48"/>
    <p:sldId id="376" r:id="rId49"/>
    <p:sldId id="377" r:id="rId50"/>
    <p:sldId id="378" r:id="rId51"/>
    <p:sldId id="379" r:id="rId52"/>
    <p:sldId id="383" r:id="rId53"/>
    <p:sldId id="381" r:id="rId54"/>
    <p:sldId id="382" r:id="rId55"/>
    <p:sldId id="364" r:id="rId5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457B997-1092-466B-842D-F50DE5F09560}">
          <p14:sldIdLst>
            <p14:sldId id="280"/>
          </p14:sldIdLst>
        </p14:section>
        <p14:section name="Untitled Section" id="{5DA23CFE-BA4A-4EFF-97A9-111BEE19BA2F}">
          <p14:sldIdLst>
            <p14:sldId id="325"/>
            <p14:sldId id="324"/>
            <p14:sldId id="326"/>
            <p14:sldId id="323"/>
          </p14:sldIdLst>
        </p14:section>
        <p14:section name="Untitled Section" id="{1DAC4B8C-AC91-4EFB-89ED-CA7F2A204741}">
          <p14:sldIdLst>
            <p14:sldId id="353"/>
            <p14:sldId id="362"/>
            <p14:sldId id="365"/>
            <p14:sldId id="385"/>
            <p14:sldId id="291"/>
            <p14:sldId id="331"/>
            <p14:sldId id="296"/>
            <p14:sldId id="333"/>
            <p14:sldId id="287"/>
            <p14:sldId id="367"/>
            <p14:sldId id="368"/>
            <p14:sldId id="384"/>
            <p14:sldId id="375"/>
          </p14:sldIdLst>
        </p14:section>
        <p14:section name="Untitled Section" id="{1C6807E6-BB68-4790-9576-2DBCB6760E65}">
          <p14:sldIdLst>
            <p14:sldId id="355"/>
            <p14:sldId id="361"/>
            <p14:sldId id="301"/>
            <p14:sldId id="344"/>
            <p14:sldId id="303"/>
            <p14:sldId id="342"/>
            <p14:sldId id="305"/>
            <p14:sldId id="306"/>
            <p14:sldId id="345"/>
          </p14:sldIdLst>
        </p14:section>
        <p14:section name="Untitled Section" id="{51CAAC3B-2DFA-414C-869B-5EBC7E3D1B0A}">
          <p14:sldIdLst>
            <p14:sldId id="354"/>
            <p14:sldId id="310"/>
            <p14:sldId id="311"/>
            <p14:sldId id="309"/>
            <p14:sldId id="312"/>
            <p14:sldId id="314"/>
            <p14:sldId id="316"/>
            <p14:sldId id="346"/>
            <p14:sldId id="349"/>
          </p14:sldIdLst>
        </p14:section>
        <p14:section name="Untitled Section" id="{F4015AB6-CB4C-44C8-837B-F2FC81671B4B}">
          <p14:sldIdLst>
            <p14:sldId id="356"/>
            <p14:sldId id="370"/>
            <p14:sldId id="371"/>
            <p14:sldId id="372"/>
            <p14:sldId id="373"/>
            <p14:sldId id="374"/>
          </p14:sldIdLst>
        </p14:section>
        <p14:section name="Untitled Section" id="{15A4284A-FFE5-4EB3-8917-82689F8C9F8F}">
          <p14:sldIdLst>
            <p14:sldId id="376"/>
            <p14:sldId id="377"/>
            <p14:sldId id="378"/>
            <p14:sldId id="379"/>
          </p14:sldIdLst>
        </p14:section>
        <p14:section name="Untitled Section" id="{C442AE37-00B7-42D4-8AAD-5E692EC92D89}">
          <p14:sldIdLst>
            <p14:sldId id="383"/>
            <p14:sldId id="381"/>
            <p14:sldId id="382"/>
            <p14:sldId id="36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205" autoAdjust="0"/>
    <p:restoredTop sz="61628" autoAdjust="0"/>
  </p:normalViewPr>
  <p:slideViewPr>
    <p:cSldViewPr snapToGrid="0">
      <p:cViewPr varScale="1">
        <p:scale>
          <a:sx n="71" d="100"/>
          <a:sy n="71" d="100"/>
        </p:scale>
        <p:origin x="2376" y="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-71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slide" Target="slides/slide33.xml"/><Relationship Id="rId21" Type="http://schemas.openxmlformats.org/officeDocument/2006/relationships/slide" Target="slides/slide15.xml"/><Relationship Id="rId34" Type="http://schemas.openxmlformats.org/officeDocument/2006/relationships/slide" Target="slides/slide28.xml"/><Relationship Id="rId42" Type="http://schemas.openxmlformats.org/officeDocument/2006/relationships/slide" Target="slides/slide36.xml"/><Relationship Id="rId47" Type="http://schemas.openxmlformats.org/officeDocument/2006/relationships/slide" Target="slides/slide41.xml"/><Relationship Id="rId50" Type="http://schemas.openxmlformats.org/officeDocument/2006/relationships/slide" Target="slides/slide44.xml"/><Relationship Id="rId55" Type="http://schemas.openxmlformats.org/officeDocument/2006/relationships/slide" Target="slides/slide49.xml"/><Relationship Id="rId7" Type="http://schemas.openxmlformats.org/officeDocument/2006/relationships/slide" Target="slides/slid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9" Type="http://schemas.openxmlformats.org/officeDocument/2006/relationships/slide" Target="slides/slide2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40" Type="http://schemas.openxmlformats.org/officeDocument/2006/relationships/slide" Target="slides/slide34.xml"/><Relationship Id="rId45" Type="http://schemas.openxmlformats.org/officeDocument/2006/relationships/slide" Target="slides/slide39.xml"/><Relationship Id="rId53" Type="http://schemas.openxmlformats.org/officeDocument/2006/relationships/slide" Target="slides/slide47.xml"/><Relationship Id="rId58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61" Type="http://schemas.openxmlformats.org/officeDocument/2006/relationships/tableStyles" Target="tableStyles.xml"/><Relationship Id="rId19" Type="http://schemas.openxmlformats.org/officeDocument/2006/relationships/slide" Target="slides/slide1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43" Type="http://schemas.openxmlformats.org/officeDocument/2006/relationships/slide" Target="slides/slide37.xml"/><Relationship Id="rId48" Type="http://schemas.openxmlformats.org/officeDocument/2006/relationships/slide" Target="slides/slide42.xml"/><Relationship Id="rId56" Type="http://schemas.openxmlformats.org/officeDocument/2006/relationships/slide" Target="slides/slide50.xml"/><Relationship Id="rId8" Type="http://schemas.openxmlformats.org/officeDocument/2006/relationships/slide" Target="slides/slide2.xml"/><Relationship Id="rId51" Type="http://schemas.openxmlformats.org/officeDocument/2006/relationships/slide" Target="slides/slide45.xml"/><Relationship Id="rId3" Type="http://schemas.openxmlformats.org/officeDocument/2006/relationships/customXml" Target="../customXml/item3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46" Type="http://schemas.openxmlformats.org/officeDocument/2006/relationships/slide" Target="slides/slide40.xml"/><Relationship Id="rId59" Type="http://schemas.openxmlformats.org/officeDocument/2006/relationships/viewProps" Target="viewProps.xml"/><Relationship Id="rId20" Type="http://schemas.openxmlformats.org/officeDocument/2006/relationships/slide" Target="slides/slide14.xml"/><Relationship Id="rId41" Type="http://schemas.openxmlformats.org/officeDocument/2006/relationships/slide" Target="slides/slide35.xml"/><Relationship Id="rId54" Type="http://schemas.openxmlformats.org/officeDocument/2006/relationships/slide" Target="slides/slide48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49" Type="http://schemas.openxmlformats.org/officeDocument/2006/relationships/slide" Target="slides/slide43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31" Type="http://schemas.openxmlformats.org/officeDocument/2006/relationships/slide" Target="slides/slide25.xml"/><Relationship Id="rId44" Type="http://schemas.openxmlformats.org/officeDocument/2006/relationships/slide" Target="slides/slide38.xml"/><Relationship Id="rId52" Type="http://schemas.openxmlformats.org/officeDocument/2006/relationships/slide" Target="slides/slide46.xml"/><Relationship Id="rId6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appropriateadult.sharepoint.com/Policy/Projects%20and%20issues/There%20to%20Help/There%20to%20Help%202/There%20to%20Help%202%20Dat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appropriateadult.sharepoint.com/Policy/Projects%20and%20issues/There%20to%20Help/There%20to%20Help%202/There%20to%20Help%202%20Data.xlsx" TargetMode="Externa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chartUserShapes" Target="../drawings/drawing1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https://appropriateadult.sharepoint.com/Policy/Projects%20and%20issues/There%20to%20Help/There%20to%20Help%202/There%20to%20Help%202%20Data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https://appropriateadult.sharepoint.com/Policy/Projects%20and%20issues/There%20to%20Help/There%20to%20Help%202/There%20to%20Help%202%20Data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https://appropriateadult.sharepoint.com/Policy/Projects%20and%20issues/There%20to%20Help/There%20to%20Help%202/There%20to%20Help%202%20Data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https://appropriateadult.sharepoint.com/Policy/Projects%20and%20issues/There%20to%20Help/Update%202018/All%20Data%202.xlsm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https://appropriateadult.sharepoint.com/Policy/Projects%20and%20issues/There%20to%20Help/Update%202018/All%20Data%202.xlsm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https://appropriateadult.sharepoint.com/Policy/Projects%20and%20issues/There%20to%20Help/Update%202018/All%20Data%203.xlsm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https://appropriateadult.sharepoint.com/Policy/Projects%20and%20issues/There%20to%20Help/Update%202018/NAAN%20data%202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https://appropriateadult.sharepoint.com/Policy/Projects%20and%20issues/There%20to%20Help/Update%202018/NAAN%20data%202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https://appropriateadult.sharepoint.com/Policy/Projects%20and%20issues/There%20to%20Help/There%20to%20Help%202/There%20to%20Help%202%20Data%20-%20copy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appropriateadult.sharepoint.com/Policy/Projects%20and%20issues/There%20to%20Help/Update%202018/All%20Data%205%20(no%20macro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https://appropriateadult.sharepoint.com/Policy/Projects%20and%20issues/There%20to%20Help/Update%202018/All%20Data%205.xlsm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https://appropriateadult.sharepoint.com/Policy/Projects%20and%20issues/There%20to%20Help/Update%202018/NAAN%20data%202.xlsx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https://appropriateadult.sharepoint.com/Policy/Projects%20and%20issues/There%20to%20Help/Update%202018/NAAN%20data%202.xlsx" TargetMode="External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oleObject" Target="https://appropriateadult.sharepoint.com/Policy/Projects%20and%20issues/There%20to%20Help/There%20to%20Help%202/There%20to%20Help%202%20Data%20-%20copy.xlsx" TargetMode="External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oleObject" Target="https://appropriateadult.sharepoint.com/Policy/Projects%20and%20issues/There%20to%20Help/There%20to%20Help%202/There%20to%20Help%202%20Data%20-%20copy.xlsx" TargetMode="External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oleObject" Target="https://appropriateadult.sharepoint.com/Policy/Projects%20and%20issues/There%20to%20Help/There%20to%20Help%202/There%20to%20Help%202%20Data%20-%20copy.xlsx" TargetMode="External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oleObject" Target="https://appropriateadult.sharepoint.com/Policy/Projects%20and%20issues/There%20to%20Help/There%20to%20Help%202/There%20to%20Help%202%20Data.xlsx" TargetMode="External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oleObject" Target="https://appropriateadult.sharepoint.com/Policy/Projects%20and%20issues/There%20to%20Help/There%20to%20Help%202/There%20to%20Help%202%20Data.xlsx" TargetMode="External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oleObject" Target="https://appropriateadult.sharepoint.com/Policy/Projects%20and%20issues/There%20to%20Help/There%20to%20Help%202/There%20to%20Help%202%20Data%20-%20copy.xlsx" TargetMode="External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oleObject" Target="https://appropriateadult.sharepoint.com/Policy/Projects%20and%20issues/There%20to%20Help/There%20to%20Help%202/There%20to%20Help%202%20Data%20-%20copy.xlsx" TargetMode="External"/><Relationship Id="rId2" Type="http://schemas.microsoft.com/office/2011/relationships/chartColorStyle" Target="colors29.xml"/><Relationship Id="rId1" Type="http://schemas.microsoft.com/office/2011/relationships/chartStyle" Target="style2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appropriateadult.sharepoint.com/Policy/Projects%20and%20issues/There%20to%20Help/Update%202018/All%20Data%202.xlsm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oleObject" Target="https://appropriateadult.sharepoint.com/Policy/Projects%20and%20issues/There%20to%20Help/There%20to%20Help%202/There%20to%20Help%202%20Data%20-%20copy.xlsx" TargetMode="External"/><Relationship Id="rId2" Type="http://schemas.microsoft.com/office/2011/relationships/chartColorStyle" Target="colors30.xml"/><Relationship Id="rId1" Type="http://schemas.microsoft.com/office/2011/relationships/chartStyle" Target="style30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oleObject" Target="https://appropriateadult.sharepoint.com/Policy/Projects%20and%20issues/There%20to%20Help/There%20to%20Help%202/There%20to%20Help%202%20Data%20-%20copy.xlsx" TargetMode="External"/><Relationship Id="rId2" Type="http://schemas.microsoft.com/office/2011/relationships/chartColorStyle" Target="colors31.xml"/><Relationship Id="rId1" Type="http://schemas.microsoft.com/office/2011/relationships/chartStyle" Target="style31.xml"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oleObject" Target="https://appropriateadult.sharepoint.com/Policy/Projects%20and%20issues/There%20to%20Help/There%20to%20Help%202/There%20to%20Help%202%20Data.xlsx" TargetMode="External"/><Relationship Id="rId2" Type="http://schemas.microsoft.com/office/2011/relationships/chartColorStyle" Target="colors32.xml"/><Relationship Id="rId1" Type="http://schemas.microsoft.com/office/2011/relationships/chartStyle" Target="style32.xml"/></Relationships>
</file>

<file path=ppt/charts/_rels/chart33.xml.rels><?xml version="1.0" encoding="UTF-8" standalone="yes"?>
<Relationships xmlns="http://schemas.openxmlformats.org/package/2006/relationships"><Relationship Id="rId3" Type="http://schemas.openxmlformats.org/officeDocument/2006/relationships/oleObject" Target="https://appropriateadult.sharepoint.com/Policy/Projects%20and%20issues/There%20to%20Help/There%20to%20Help%202/There%20to%20Help%202%20Data.xlsx" TargetMode="External"/><Relationship Id="rId2" Type="http://schemas.microsoft.com/office/2011/relationships/chartColorStyle" Target="colors33.xml"/><Relationship Id="rId1" Type="http://schemas.microsoft.com/office/2011/relationships/chartStyle" Target="style33.xml"/></Relationships>
</file>

<file path=ppt/charts/_rels/chart34.xml.rels><?xml version="1.0" encoding="UTF-8" standalone="yes"?>
<Relationships xmlns="http://schemas.openxmlformats.org/package/2006/relationships"><Relationship Id="rId3" Type="http://schemas.openxmlformats.org/officeDocument/2006/relationships/oleObject" Target="https://appropriateadult.sharepoint.com/Policy/Projects%20and%20issues/There%20to%20Help/There%20to%20Help%202/There%20to%20Help%202%20Data.xlsx" TargetMode="External"/><Relationship Id="rId2" Type="http://schemas.microsoft.com/office/2011/relationships/chartColorStyle" Target="colors34.xml"/><Relationship Id="rId1" Type="http://schemas.microsoft.com/office/2011/relationships/chartStyle" Target="style34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appropriateadult.sharepoint.com/Policy/Projects%20and%20issues/There%20to%20Help/Update%202018/All%20Data%202.xlsm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appropriateadult.sharepoint.com/Policy/Projects%20and%20issues/There%20to%20Help/Update%202018/All%20Data%205.xlsm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appropriateadult.sharepoint.com/Policy/Projects%20and%20issues/There%20to%20Help/Update%202018/All%20Data%205.xlsm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appropriateadult.sharepoint.com/Policy/Projects%20and%20issues/There%20to%20Help/Update%202018/All%20Data%202.xlsm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appropriateadult.sharepoint.com/Policy/Projects%20and%20issues/There%20to%20Help/Update%202018/All%20Data%202.xlsm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appropriateadult.sharepoint.com/Policy/Projects%20and%20issues/There%20to%20Help/Update%202018/All%20Data%205%20(no%20macro)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 smtClean="0"/>
              <a:t>Custody</a:t>
            </a:r>
            <a:endParaRPr lang="en-US" sz="1800" b="1" dirty="0"/>
          </a:p>
        </c:rich>
      </c:tx>
      <c:layout>
        <c:manualLayout>
          <c:xMode val="edge"/>
          <c:yMode val="edge"/>
          <c:x val="0.27200849220974593"/>
          <c:y val="5.079365079365079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2.0501468686959491E-2"/>
          <c:y val="0.22809873765779279"/>
          <c:w val="0.58256087361536701"/>
          <c:h val="0.66094163229596303"/>
        </c:manualLayout>
      </c:layout>
      <c:pieChart>
        <c:varyColors val="1"/>
        <c:ser>
          <c:idx val="0"/>
          <c:order val="0"/>
          <c:tx>
            <c:strRef>
              <c:f>'Custody info systems 1(a)(ii)'!$B$32</c:f>
              <c:strCache>
                <c:ptCount val="1"/>
                <c:pt idx="0">
                  <c:v>Number of police forces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22F-4233-8059-A376E4AF102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22F-4233-8059-A376E4AF102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22F-4233-8059-A376E4AF102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22F-4233-8059-A376E4AF102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22F-4233-8059-A376E4AF1028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fld id="{592862BD-CB7F-4DAA-A071-B0E71D028373}" type="VALUE">
                      <a:rPr lang="en-US"/>
                      <a:pPr/>
                      <a:t>[VALUE]</a:t>
                    </a:fld>
                    <a:r>
                      <a:rPr lang="en-US" baseline="0"/>
                      <a:t> (</a:t>
                    </a:r>
                    <a:fld id="{038E4041-0545-429B-9BFB-D02B4FC988F5}" type="PERCENTAGE">
                      <a:rPr lang="en-US" baseline="0"/>
                      <a:pPr/>
                      <a:t>[PERCENTAGE]</a:t>
                    </a:fld>
                    <a:r>
                      <a:rPr lang="en-US" baseline="0"/>
                      <a:t>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22F-4233-8059-A376E4AF1028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CB50A6CC-D7E8-459B-A87A-252BE328A5B1}" type="VALUE">
                      <a:rPr lang="en-US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r>
                      <a:rPr lang="en-US" baseline="0">
                        <a:solidFill>
                          <a:schemeClr val="bg1"/>
                        </a:solidFill>
                      </a:rPr>
                      <a:t> (</a:t>
                    </a:r>
                    <a:fld id="{8EF87E43-A03C-4D1A-952E-6829EA75ECC0}" type="PERCENTAGE">
                      <a:rPr lang="en-US" baseline="0">
                        <a:solidFill>
                          <a:schemeClr val="bg1"/>
                        </a:solidFill>
                      </a:rPr>
                      <a:pPr/>
                      <a:t>[PERCENTAGE]</a:t>
                    </a:fld>
                    <a:r>
                      <a:rPr lang="en-US" baseline="0">
                        <a:solidFill>
                          <a:schemeClr val="bg1"/>
                        </a:solidFill>
                      </a:rPr>
                      <a:t>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F22F-4233-8059-A376E4AF1028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22F-4233-8059-A376E4AF1028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22F-4233-8059-A376E4AF1028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887A1D65-912C-44AB-BDBB-4D53A0D6034F}" type="VALUE">
                      <a:rPr lang="en-US"/>
                      <a:pPr/>
                      <a:t>[VALUE]</a:t>
                    </a:fld>
                    <a:r>
                      <a:rPr lang="en-US" baseline="0"/>
                      <a:t> (</a:t>
                    </a:r>
                    <a:fld id="{6415EC3D-3D49-453C-965B-08C93C5F47BB}" type="PERCENTAGE">
                      <a:rPr lang="en-US" baseline="0"/>
                      <a:pPr/>
                      <a:t>[PERCENTAGE]</a:t>
                    </a:fld>
                    <a:r>
                      <a:rPr lang="en-US" baseline="0"/>
                      <a:t>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F22F-4233-8059-A376E4AF102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j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'Custody info systems 1(a)(ii)'!$A$33:$A$37</c:f>
              <c:strCache>
                <c:ptCount val="5"/>
                <c:pt idx="0">
                  <c:v>Information provided</c:v>
                </c:pt>
                <c:pt idx="1">
                  <c:v>Not provided (manual search)</c:v>
                </c:pt>
                <c:pt idx="2">
                  <c:v>Not provided (not recorded) </c:v>
                </c:pt>
                <c:pt idx="3">
                  <c:v>Not provided (technical issue)</c:v>
                </c:pt>
                <c:pt idx="4">
                  <c:v>No response</c:v>
                </c:pt>
              </c:strCache>
            </c:strRef>
          </c:cat>
          <c:val>
            <c:numRef>
              <c:f>'Custody info systems 1(a)(ii)'!$B$33:$B$37</c:f>
              <c:numCache>
                <c:formatCode>General</c:formatCode>
                <c:ptCount val="5"/>
                <c:pt idx="0">
                  <c:v>31</c:v>
                </c:pt>
                <c:pt idx="1">
                  <c:v>7</c:v>
                </c:pt>
                <c:pt idx="2">
                  <c:v>1</c:v>
                </c:pt>
                <c:pt idx="3">
                  <c:v>0</c:v>
                </c:pt>
                <c:pt idx="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22F-4233-8059-A376E4AF10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5764060926052736"/>
          <c:y val="0.20775278090238719"/>
          <c:w val="0.3395482731606273"/>
          <c:h val="0.7644692330125402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 b="0" i="0" baseline="0" dirty="0" smtClean="0">
                <a:effectLst/>
              </a:rPr>
              <a:t>Estimated volume of demand for AAs</a:t>
            </a:r>
            <a:endParaRPr lang="en-GB" sz="1100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'Net change AA demand 1(c)(iv)'!$B$24</c:f>
              <c:strCache>
                <c:ptCount val="1"/>
                <c:pt idx="0">
                  <c:v>Detentions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'Net change AA demand 1(c)(iv)'!$C$23:$D$23</c:f>
              <c:strCache>
                <c:ptCount val="2"/>
                <c:pt idx="0">
                  <c:v>2013/14</c:v>
                </c:pt>
                <c:pt idx="1">
                  <c:v>2017/18</c:v>
                </c:pt>
              </c:strCache>
            </c:strRef>
          </c:cat>
          <c:val>
            <c:numRef>
              <c:f>'Net change AA demand 1(c)(iv)'!$C$24:$D$24</c:f>
              <c:numCache>
                <c:formatCode>#,##0</c:formatCode>
                <c:ptCount val="2"/>
                <c:pt idx="0">
                  <c:v>36527.9928</c:v>
                </c:pt>
                <c:pt idx="1">
                  <c:v>48789.086399529384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B1-407B-9F98-BD5432327E9B}"/>
            </c:ext>
          </c:extLst>
        </c:ser>
        <c:ser>
          <c:idx val="1"/>
          <c:order val="1"/>
          <c:tx>
            <c:strRef>
              <c:f>'Net change AA demand 1(c)(iv)'!$B$25</c:f>
              <c:strCache>
                <c:ptCount val="1"/>
                <c:pt idx="0">
                  <c:v>Voluntary interviews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'Net change AA demand 1(c)(iv)'!$C$23:$D$23</c:f>
              <c:strCache>
                <c:ptCount val="2"/>
                <c:pt idx="0">
                  <c:v>2013/14</c:v>
                </c:pt>
                <c:pt idx="1">
                  <c:v>2017/18</c:v>
                </c:pt>
              </c:strCache>
            </c:strRef>
          </c:cat>
          <c:val>
            <c:numRef>
              <c:f>'Net change AA demand 1(c)(iv)'!$C$25:$D$25</c:f>
              <c:numCache>
                <c:formatCode>#,##0</c:formatCode>
                <c:ptCount val="2"/>
                <c:pt idx="0">
                  <c:v>6963.1223999999993</c:v>
                </c:pt>
                <c:pt idx="1">
                  <c:v>12221.213699795981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0B1-407B-9F98-BD5432327E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80562431"/>
        <c:axId val="1187836207"/>
      </c:barChart>
      <c:catAx>
        <c:axId val="10805624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7836207"/>
        <c:crosses val="autoZero"/>
        <c:auto val="1"/>
        <c:lblAlgn val="ctr"/>
        <c:lblOffset val="100"/>
        <c:noMultiLvlLbl val="0"/>
      </c:catAx>
      <c:valAx>
        <c:axId val="11878362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056243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 b="0" i="0" baseline="0" dirty="0" smtClean="0">
                <a:effectLst/>
                <a:latin typeface="+mj-lt"/>
              </a:rPr>
              <a:t>Demand for AAs 2013/14</a:t>
            </a:r>
            <a:endParaRPr lang="en-GB" b="0" dirty="0">
              <a:effectLst/>
              <a:latin typeface="+mj-lt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1074348029728607E-2"/>
          <c:y val="0.18398568710925192"/>
          <c:w val="0.93336196611787181"/>
          <c:h val="0.63889495153139131"/>
        </c:manualLayout>
      </c:layout>
      <c:pieChart>
        <c:varyColors val="1"/>
        <c:ser>
          <c:idx val="0"/>
          <c:order val="0"/>
          <c:tx>
            <c:strRef>
              <c:f>'Net change AA demand 1(c)(iv)'!$C$35</c:f>
              <c:strCache>
                <c:ptCount val="1"/>
                <c:pt idx="0">
                  <c:v>2013/14</c:v>
                </c:pt>
              </c:strCache>
            </c:strRef>
          </c:tx>
          <c:dPt>
            <c:idx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5D2-4EBA-9827-CBE76159F3D7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5D2-4EBA-9827-CBE76159F3D7}"/>
              </c:ext>
            </c:extLst>
          </c:dPt>
          <c:dLbls>
            <c:dLbl>
              <c:idx val="0"/>
              <c:layout>
                <c:manualLayout>
                  <c:x val="-0.19079703420910771"/>
                  <c:y val="0.19431312303733708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6251402918069581"/>
                      <c:h val="0.2151095461696708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5D2-4EBA-9827-CBE76159F3D7}"/>
                </c:ext>
              </c:extLst>
            </c:dLbl>
            <c:dLbl>
              <c:idx val="1"/>
              <c:layout>
                <c:manualLayout>
                  <c:x val="0.29786049471088843"/>
                  <c:y val="-0.2511390643291269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9144763470222788"/>
                      <c:h val="0.1605009995697808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5D2-4EBA-9827-CBE76159F3D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'Net change AA demand 1(c)(iv)'!$B$36:$B$37</c:f>
              <c:strCache>
                <c:ptCount val="2"/>
                <c:pt idx="0">
                  <c:v>Recorded need</c:v>
                </c:pt>
                <c:pt idx="1">
                  <c:v>Unrecorded need</c:v>
                </c:pt>
              </c:strCache>
            </c:strRef>
          </c:cat>
          <c:val>
            <c:numRef>
              <c:f>'Net change AA demand 1(c)(iv)'!$C$36:$C$37</c:f>
              <c:numCache>
                <c:formatCode>#,##0</c:formatCode>
                <c:ptCount val="2"/>
                <c:pt idx="0">
                  <c:v>43491.1152</c:v>
                </c:pt>
                <c:pt idx="1">
                  <c:v>263177.0048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5D2-4EBA-9827-CBE76159F3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+mn-cs"/>
              </a:defRPr>
            </a:pPr>
            <a:r>
              <a:rPr lang="en-GB" sz="1800" b="0" i="0" baseline="0" dirty="0" smtClean="0">
                <a:effectLst/>
              </a:rPr>
              <a:t>Demand for AAs 2017/18</a:t>
            </a:r>
            <a:endParaRPr lang="en-GB" dirty="0">
              <a:effectLst/>
            </a:endParaRPr>
          </a:p>
        </c:rich>
      </c:tx>
      <c:layout>
        <c:manualLayout>
          <c:xMode val="edge"/>
          <c:yMode val="edge"/>
          <c:x val="0.1797857700219905"/>
          <c:y val="2.046037348779678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5472795630275944E-2"/>
          <c:y val="0.18886463330014783"/>
          <c:w val="0.91554089522593463"/>
          <c:h val="0.62298874709626817"/>
        </c:manualLayout>
      </c:layout>
      <c:pieChart>
        <c:varyColors val="1"/>
        <c:ser>
          <c:idx val="0"/>
          <c:order val="0"/>
          <c:tx>
            <c:strRef>
              <c:f>'Net change AA demand 1(c)(iv)'!$D$35</c:f>
              <c:strCache>
                <c:ptCount val="1"/>
                <c:pt idx="0">
                  <c:v>2017/18</c:v>
                </c:pt>
              </c:strCache>
            </c:strRef>
          </c:tx>
          <c:dPt>
            <c:idx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479-4FD1-BD16-143A71CCD497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479-4FD1-BD16-143A71CCD497}"/>
              </c:ext>
            </c:extLst>
          </c:dPt>
          <c:dLbls>
            <c:dLbl>
              <c:idx val="0"/>
              <c:layout>
                <c:manualLayout>
                  <c:x val="-0.14414414414414414"/>
                  <c:y val="0.14532331734395271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684684684684686"/>
                      <c:h val="0.114942528735632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B479-4FD1-BD16-143A71CCD497}"/>
                </c:ext>
              </c:extLst>
            </c:dLbl>
            <c:dLbl>
              <c:idx val="1"/>
              <c:layout>
                <c:manualLayout>
                  <c:x val="0.27159870015330356"/>
                  <c:y val="-0.10776239176999426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7475242959494925"/>
                      <c:h val="0.1144061302681992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B479-4FD1-BD16-143A71CCD49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'Net change AA demand 1(c)(iv)'!$B$36:$B$37</c:f>
              <c:strCache>
                <c:ptCount val="2"/>
                <c:pt idx="0">
                  <c:v>Recorded need</c:v>
                </c:pt>
                <c:pt idx="1">
                  <c:v>Unrecorded need</c:v>
                </c:pt>
              </c:strCache>
            </c:strRef>
          </c:cat>
          <c:val>
            <c:numRef>
              <c:f>'Net change AA demand 1(c)(iv)'!$D$36:$D$37</c:f>
              <c:numCache>
                <c:formatCode>#,##0</c:formatCode>
                <c:ptCount val="2"/>
                <c:pt idx="0">
                  <c:v>61010.300099325366</c:v>
                </c:pt>
                <c:pt idx="1">
                  <c:v>159712.17775754654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479-4FD1-BD16-143A71CCD4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 b="0" i="0" baseline="0" dirty="0" smtClean="0">
                <a:effectLst/>
                <a:latin typeface="+mj-lt"/>
              </a:rPr>
              <a:t>Demand for AAs 2017/18</a:t>
            </a:r>
            <a:endParaRPr lang="en-GB" sz="1600" dirty="0">
              <a:effectLst/>
              <a:latin typeface="+mj-lt"/>
            </a:endParaRPr>
          </a:p>
        </c:rich>
      </c:tx>
      <c:layout>
        <c:manualLayout>
          <c:xMode val="edge"/>
          <c:yMode val="edge"/>
          <c:x val="4.4326301884435614E-2"/>
          <c:y val="6.265874370698995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4947705400461182E-3"/>
          <c:y val="0.20360046022107187"/>
          <c:w val="0.57902289089327474"/>
          <c:h val="0.72955598139380662"/>
        </c:manualLayout>
      </c:layout>
      <c:pieChart>
        <c:varyColors val="1"/>
        <c:ser>
          <c:idx val="0"/>
          <c:order val="0"/>
          <c:tx>
            <c:strRef>
              <c:f>'Net change AA demand 1(c)(iv)'!$D$96</c:f>
              <c:strCache>
                <c:ptCount val="1"/>
                <c:pt idx="0">
                  <c:v>2017/18</c:v>
                </c:pt>
              </c:strCache>
            </c:strRef>
          </c:tx>
          <c:spPr>
            <a:solidFill>
              <a:srgbClr val="FF0000"/>
            </a:solidFill>
          </c:spPr>
          <c:dPt>
            <c:idx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C13-4593-92DC-C07EDBB104AF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C13-4593-92DC-C07EDBB104A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'Net change AA demand 1(c)(iv)'!$B$97:$B$98</c:f>
              <c:strCache>
                <c:ptCount val="2"/>
                <c:pt idx="0">
                  <c:v>Recorded need</c:v>
                </c:pt>
                <c:pt idx="1">
                  <c:v>Unrecorded need</c:v>
                </c:pt>
              </c:strCache>
            </c:strRef>
          </c:cat>
          <c:val>
            <c:numRef>
              <c:f>'Net change AA demand 1(c)(iv)'!$D$97:$D$98</c:f>
              <c:numCache>
                <c:formatCode>#,##0</c:formatCode>
                <c:ptCount val="2"/>
                <c:pt idx="0">
                  <c:v>61010.300099325366</c:v>
                </c:pt>
                <c:pt idx="1">
                  <c:v>111445.38769257787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C13-4593-92DC-C07EDBB104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1961885254005955"/>
          <c:y val="0.44767674206108782"/>
          <c:w val="0.34766935476449984"/>
          <c:h val="0.217098979106515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 b="0" i="0" baseline="0" dirty="0" smtClean="0">
                <a:effectLst/>
              </a:rPr>
              <a:t>Application of AAs to L&amp;D patients </a:t>
            </a:r>
            <a:endParaRPr lang="en-GB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1703631065845498E-2"/>
          <c:y val="0.11998290726912214"/>
          <c:w val="0.75214523787603638"/>
          <c:h val="0.74494279490527859"/>
        </c:manualLayout>
      </c:layout>
      <c:pieChart>
        <c:varyColors val="1"/>
        <c:ser>
          <c:idx val="0"/>
          <c:order val="0"/>
          <c:tx>
            <c:strRef>
              <c:f>'L&amp;D - Detail (All)'!$H$67</c:f>
              <c:strCache>
                <c:ptCount val="1"/>
                <c:pt idx="0">
                  <c:v>Number of police forces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9D1-4EF7-AE6F-F4289C2E4FB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9D1-4EF7-AE6F-F4289C2E4FB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9D1-4EF7-AE6F-F4289C2E4FB1}"/>
              </c:ext>
            </c:extLst>
          </c:dPt>
          <c:dLbls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3200" b="0" i="0" u="none" strike="noStrike" kern="1200" baseline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29D1-4EF7-AE6F-F4289C2E4FB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3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'L&amp;D - Detail (All)'!$G$68:$G$70</c:f>
              <c:strCache>
                <c:ptCount val="3"/>
                <c:pt idx="0">
                  <c:v>Applied</c:v>
                </c:pt>
                <c:pt idx="1">
                  <c:v>Declined</c:v>
                </c:pt>
                <c:pt idx="2">
                  <c:v>Not applied</c:v>
                </c:pt>
              </c:strCache>
            </c:strRef>
          </c:cat>
          <c:val>
            <c:numRef>
              <c:f>'L&amp;D - Detail (All)'!$H$68:$H$70</c:f>
              <c:numCache>
                <c:formatCode>General</c:formatCode>
                <c:ptCount val="3"/>
                <c:pt idx="0">
                  <c:v>2656</c:v>
                </c:pt>
                <c:pt idx="1">
                  <c:v>60</c:v>
                </c:pt>
                <c:pt idx="2">
                  <c:v>9759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9D1-4EF7-AE6F-F4289C2E4F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0" i="0" baseline="0" dirty="0" smtClean="0">
                <a:effectLst/>
              </a:rPr>
              <a:t>Application of AA safeguard to L&amp;D patients with a learning disability</a:t>
            </a:r>
            <a:endParaRPr lang="en-GB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2799212598425191E-2"/>
          <c:y val="0.19508779324415565"/>
          <c:w val="0.430552506694239"/>
          <c:h val="0.74241097816700485"/>
        </c:manualLayout>
      </c:layout>
      <c:pieChart>
        <c:varyColors val="1"/>
        <c:ser>
          <c:idx val="0"/>
          <c:order val="0"/>
          <c:tx>
            <c:strRef>
              <c:f>'L&amp;D - Learning Disability'!$H$39</c:f>
              <c:strCache>
                <c:ptCount val="1"/>
                <c:pt idx="0">
                  <c:v>Cases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153-44DD-9396-954CA6890AB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153-44DD-9396-954CA6890AB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153-44DD-9396-954CA6890ABB}"/>
              </c:ext>
            </c:extLst>
          </c:dPt>
          <c:dLbls>
            <c:dLbl>
              <c:idx val="0"/>
              <c:layout>
                <c:manualLayout>
                  <c:x val="-0.13609374271991526"/>
                  <c:y val="-9.628022157113998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32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3153-44DD-9396-954CA6890ABB}"/>
                </c:ext>
              </c:extLst>
            </c:dLbl>
            <c:dLbl>
              <c:idx val="1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400" b="0" i="0" u="none" strike="noStrike" kern="1200" baseline="0">
                      <a:solidFill>
                        <a:schemeClr val="bg1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3153-44DD-9396-954CA6890ABB}"/>
                </c:ext>
              </c:extLst>
            </c:dLbl>
            <c:dLbl>
              <c:idx val="2"/>
              <c:layout>
                <c:manualLayout>
                  <c:x val="0.12738874370893111"/>
                  <c:y val="0.1191564314740003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32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3153-44DD-9396-954CA6890AB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'L&amp;D - Learning Disability'!$G$40:$G$42</c:f>
              <c:strCache>
                <c:ptCount val="3"/>
                <c:pt idx="0">
                  <c:v>Applied</c:v>
                </c:pt>
                <c:pt idx="1">
                  <c:v>Declined</c:v>
                </c:pt>
                <c:pt idx="2">
                  <c:v>Not applied</c:v>
                </c:pt>
              </c:strCache>
            </c:strRef>
          </c:cat>
          <c:val>
            <c:numRef>
              <c:f>'L&amp;D - Learning Disability'!$H$40:$H$42</c:f>
              <c:numCache>
                <c:formatCode>General</c:formatCode>
                <c:ptCount val="3"/>
                <c:pt idx="0">
                  <c:v>307</c:v>
                </c:pt>
                <c:pt idx="1">
                  <c:v>1</c:v>
                </c:pt>
                <c:pt idx="2">
                  <c:v>156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153-44DD-9396-954CA6890A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3123783769453057"/>
          <c:y val="0.33257751309847128"/>
          <c:w val="0.26126159230096235"/>
          <c:h val="0.5496546465344193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Application </a:t>
            </a:r>
            <a:r>
              <a:rPr lang="en-US" dirty="0"/>
              <a:t>of AA safeguard to L&amp;D </a:t>
            </a:r>
            <a:r>
              <a:rPr lang="en-US" dirty="0" smtClean="0"/>
              <a:t>patients </a:t>
            </a:r>
          </a:p>
          <a:p>
            <a:pPr>
              <a:defRPr/>
            </a:pPr>
            <a:r>
              <a:rPr lang="en-US" dirty="0" smtClean="0"/>
              <a:t>with </a:t>
            </a:r>
            <a:r>
              <a:rPr lang="en-US" dirty="0"/>
              <a:t>mental health </a:t>
            </a:r>
            <a:r>
              <a:rPr lang="en-US" dirty="0" smtClean="0"/>
              <a:t>needs</a:t>
            </a:r>
            <a:endParaRPr lang="en-GB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9962750868262672E-2"/>
          <c:y val="0.20674413872364525"/>
          <c:w val="0.54662401574803154"/>
          <c:h val="0.76273118476469515"/>
        </c:manualLayout>
      </c:layout>
      <c:pieChart>
        <c:varyColors val="1"/>
        <c:ser>
          <c:idx val="0"/>
          <c:order val="0"/>
          <c:tx>
            <c:strRef>
              <c:f>'[All Data 3.xlsm]L&amp;D - Mental Health'!$G$40</c:f>
              <c:strCache>
                <c:ptCount val="1"/>
                <c:pt idx="0">
                  <c:v>Cases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D17-418B-A051-6A1B0D3B154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D17-418B-A051-6A1B0D3B154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D17-418B-A051-6A1B0D3B1541}"/>
              </c:ext>
            </c:extLst>
          </c:dPt>
          <c:dLbls>
            <c:dLbl>
              <c:idx val="1"/>
              <c:layout/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3200" b="0" i="0" u="none" strike="noStrike" kern="1200" baseline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>
                        <a:solidFill>
                          <a:schemeClr val="bg1">
                            <a:lumMod val="50000"/>
                          </a:schemeClr>
                        </a:solidFill>
                      </a:rPr>
                      <a:t>0.4%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3200" b="0" i="0" u="none" strike="noStrike" kern="1200" baseline="0">
                      <a:solidFill>
                        <a:schemeClr val="bg1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2D17-418B-A051-6A1B0D3B154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3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'[All Data 3.xlsm]L&amp;D - Learning Disability'!$H$40:$H$42</c:f>
              <c:strCache>
                <c:ptCount val="3"/>
                <c:pt idx="0">
                  <c:v>Applied</c:v>
                </c:pt>
                <c:pt idx="1">
                  <c:v>Declined</c:v>
                </c:pt>
                <c:pt idx="2">
                  <c:v>Not applied</c:v>
                </c:pt>
              </c:strCache>
            </c:strRef>
          </c:cat>
          <c:val>
            <c:numRef>
              <c:f>'[All Data 3.xlsm]L&amp;D - Mental Health'!$G$41:$G$43</c:f>
              <c:numCache>
                <c:formatCode>General</c:formatCode>
                <c:ptCount val="3"/>
                <c:pt idx="0">
                  <c:v>2226</c:v>
                </c:pt>
                <c:pt idx="1">
                  <c:v>38</c:v>
                </c:pt>
                <c:pt idx="2">
                  <c:v>6237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D17-418B-A051-6A1B0D3B15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7500888146557436"/>
          <c:y val="0.25426449957322389"/>
          <c:w val="0.26126159230096235"/>
          <c:h val="0.6481902013847734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2013/14</a:t>
            </a:r>
            <a:endParaRPr lang="en-GB" dirty="0"/>
          </a:p>
        </c:rich>
      </c:tx>
      <c:layout>
        <c:manualLayout>
          <c:xMode val="edge"/>
          <c:yMode val="edge"/>
          <c:x val="0.38034617769510143"/>
          <c:y val="8.360134035988336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931087874470827E-2"/>
          <c:y val="0.20917739967444191"/>
          <c:w val="0.81913614018542114"/>
          <c:h val="0.75654289104230732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rgbClr val="63BE7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459-4AA7-B0A4-EB61F514DECE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459-4AA7-B0A4-EB61F514DECE}"/>
              </c:ext>
            </c:extLst>
          </c:dPt>
          <c:dPt>
            <c:idx val="2"/>
            <c:bubble3D val="0"/>
            <c:spPr>
              <a:solidFill>
                <a:srgbClr val="F8696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459-4AA7-B0A4-EB61F514DEC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459-4AA7-B0A4-EB61F514DECE}"/>
              </c:ext>
            </c:extLst>
          </c:dPt>
          <c:dLbls>
            <c:dLbl>
              <c:idx val="0"/>
              <c:layout>
                <c:manualLayout>
                  <c:x val="-1.4596946102202E-3"/>
                  <c:y val="-6.18839502805055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459-4AA7-B0A4-EB61F514DECE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459-4AA7-B0A4-EB61F514DECE}"/>
                </c:ext>
              </c:extLst>
            </c:dLbl>
            <c:dLbl>
              <c:idx val="2"/>
              <c:layout>
                <c:manualLayout>
                  <c:x val="-3.5899364320103044E-3"/>
                  <c:y val="8.7387756972087862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4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0459-4AA7-B0A4-EB61F514DECE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459-4AA7-B0A4-EB61F514DE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coverage!$H$9:$H$12</c:f>
              <c:strCache>
                <c:ptCount val="4"/>
                <c:pt idx="0">
                  <c:v>Active (NAAN member)</c:v>
                </c:pt>
                <c:pt idx="1">
                  <c:v>Active (not a NAAN member)</c:v>
                </c:pt>
                <c:pt idx="2">
                  <c:v>No Service Identified</c:v>
                </c:pt>
                <c:pt idx="3">
                  <c:v>Planned</c:v>
                </c:pt>
              </c:strCache>
            </c:strRef>
          </c:cat>
          <c:val>
            <c:numRef>
              <c:f>coverage!$I$9:$I$12</c:f>
              <c:numCache>
                <c:formatCode>0%</c:formatCode>
                <c:ptCount val="4"/>
                <c:pt idx="0">
                  <c:v>0.53448275862068961</c:v>
                </c:pt>
                <c:pt idx="1">
                  <c:v>0</c:v>
                </c:pt>
                <c:pt idx="2">
                  <c:v>0.46551724137931033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459-4AA7-B0A4-EB61F514DE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2017/2018</a:t>
            </a:r>
            <a:endParaRPr lang="en-GB" dirty="0"/>
          </a:p>
        </c:rich>
      </c:tx>
      <c:layout>
        <c:manualLayout>
          <c:xMode val="edge"/>
          <c:yMode val="edge"/>
          <c:x val="0.5834195244203112"/>
          <c:y val="1.396723312757373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38417879185060816"/>
          <c:y val="0.15300611803140546"/>
          <c:w val="0.58790423856907015"/>
          <c:h val="0.83363819260862049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rgbClr val="63BE7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4DC-4E9C-AD22-10F937D57580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4DC-4E9C-AD22-10F937D57580}"/>
              </c:ext>
            </c:extLst>
          </c:dPt>
          <c:dPt>
            <c:idx val="2"/>
            <c:bubble3D val="0"/>
            <c:spPr>
              <a:solidFill>
                <a:srgbClr val="F8696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4DC-4E9C-AD22-10F937D57580}"/>
              </c:ext>
            </c:extLst>
          </c:dPt>
          <c:dPt>
            <c:idx val="3"/>
            <c:bubble3D val="0"/>
            <c:spPr>
              <a:solidFill>
                <a:srgbClr val="A1BCD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4DC-4E9C-AD22-10F937D57580}"/>
              </c:ext>
            </c:extLst>
          </c:dPt>
          <c:dLbls>
            <c:dLbl>
              <c:idx val="0"/>
              <c:layout>
                <c:manualLayout>
                  <c:x val="-2.9385385229953889E-2"/>
                  <c:y val="3.21106588735663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4DC-4E9C-AD22-10F937D57580}"/>
                </c:ext>
              </c:extLst>
            </c:dLbl>
            <c:dLbl>
              <c:idx val="1"/>
              <c:layout>
                <c:manualLayout>
                  <c:x val="-5.235486108585187E-4"/>
                  <c:y val="7.669369813081445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04DC-4E9C-AD22-10F937D57580}"/>
                </c:ext>
              </c:extLst>
            </c:dLbl>
            <c:dLbl>
              <c:idx val="2"/>
              <c:layout>
                <c:manualLayout>
                  <c:x val="1.0062864449077885E-2"/>
                  <c:y val="-6.1410867784064526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4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04DC-4E9C-AD22-10F937D57580}"/>
                </c:ext>
              </c:extLst>
            </c:dLbl>
            <c:dLbl>
              <c:idx val="3"/>
              <c:layout>
                <c:manualLayout>
                  <c:x val="0"/>
                  <c:y val="0.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04DC-4E9C-AD22-10F937D575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coverage!$H$3:$H$6</c:f>
              <c:strCache>
                <c:ptCount val="4"/>
                <c:pt idx="0">
                  <c:v>Active (NAAN member)</c:v>
                </c:pt>
                <c:pt idx="1">
                  <c:v>Active (not a NAAN member)</c:v>
                </c:pt>
                <c:pt idx="2">
                  <c:v>No Service Identified</c:v>
                </c:pt>
                <c:pt idx="3">
                  <c:v>Planned</c:v>
                </c:pt>
              </c:strCache>
            </c:strRef>
          </c:cat>
          <c:val>
            <c:numRef>
              <c:f>coverage!$I$3:$I$6</c:f>
              <c:numCache>
                <c:formatCode>0%</c:formatCode>
                <c:ptCount val="4"/>
                <c:pt idx="0">
                  <c:v>0.76436781609195403</c:v>
                </c:pt>
                <c:pt idx="1">
                  <c:v>5.7471264367816091E-2</c:v>
                </c:pt>
                <c:pt idx="2">
                  <c:v>0.16091954022988506</c:v>
                </c:pt>
                <c:pt idx="3">
                  <c:v>1.7241379310344827E-2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4DC-4E9C-AD22-10F937D575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6.9616033975915684E-3"/>
          <c:y val="0.21170942045420815"/>
          <c:w val="0.34188339383441552"/>
          <c:h val="0.677004232852396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4374030578329271E-2"/>
          <c:y val="2.6004198740377883E-2"/>
          <c:w val="0.95125193884334147"/>
          <c:h val="0.74905895463763084"/>
        </c:manualLayout>
      </c:layout>
      <c:lineChart>
        <c:grouping val="standard"/>
        <c:varyColors val="0"/>
        <c:ser>
          <c:idx val="0"/>
          <c:order val="0"/>
          <c:tx>
            <c:strRef>
              <c:f>'NAAN Hours 3(f)'!$B$31</c:f>
              <c:strCache>
                <c:ptCount val="1"/>
                <c:pt idx="0">
                  <c:v>% of schemes operating</c:v>
                </c:pt>
              </c:strCache>
            </c:strRef>
          </c:tx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'NAAN Hours 3(f)'!$C$29:$Z$29</c:f>
              <c:numCache>
                <c:formatCode>h:mm</c:formatCode>
                <c:ptCount val="24"/>
                <c:pt idx="0">
                  <c:v>0.25</c:v>
                </c:pt>
                <c:pt idx="1">
                  <c:v>0.29166666666666702</c:v>
                </c:pt>
                <c:pt idx="2">
                  <c:v>0.33333333333333298</c:v>
                </c:pt>
                <c:pt idx="3">
                  <c:v>0.375</c:v>
                </c:pt>
                <c:pt idx="4">
                  <c:v>0.41666666666666669</c:v>
                </c:pt>
                <c:pt idx="5">
                  <c:v>0.45833333333333331</c:v>
                </c:pt>
                <c:pt idx="6">
                  <c:v>0.5</c:v>
                </c:pt>
                <c:pt idx="7">
                  <c:v>0.54166666666666696</c:v>
                </c:pt>
                <c:pt idx="8">
                  <c:v>0.58333333333333304</c:v>
                </c:pt>
                <c:pt idx="9">
                  <c:v>0.625</c:v>
                </c:pt>
                <c:pt idx="10">
                  <c:v>0.66666666666666696</c:v>
                </c:pt>
                <c:pt idx="11">
                  <c:v>0.70833333333333304</c:v>
                </c:pt>
                <c:pt idx="12">
                  <c:v>0.75</c:v>
                </c:pt>
                <c:pt idx="13">
                  <c:v>0.79166666666666696</c:v>
                </c:pt>
                <c:pt idx="14">
                  <c:v>0.83333333333333404</c:v>
                </c:pt>
                <c:pt idx="15">
                  <c:v>0.875</c:v>
                </c:pt>
                <c:pt idx="16">
                  <c:v>0.91666666666666696</c:v>
                </c:pt>
                <c:pt idx="17">
                  <c:v>0.95833333333333404</c:v>
                </c:pt>
                <c:pt idx="18">
                  <c:v>1</c:v>
                </c:pt>
                <c:pt idx="19">
                  <c:v>1.0416666666666701</c:v>
                </c:pt>
                <c:pt idx="20">
                  <c:v>1.0833333333333299</c:v>
                </c:pt>
                <c:pt idx="21">
                  <c:v>1.125</c:v>
                </c:pt>
                <c:pt idx="22">
                  <c:v>1.1666666666666701</c:v>
                </c:pt>
                <c:pt idx="23">
                  <c:v>1.2083333333333299</c:v>
                </c:pt>
              </c:numCache>
            </c:numRef>
          </c:cat>
          <c:val>
            <c:numRef>
              <c:f>'NAAN Hours 3(f)'!$C$31:$Z$31</c:f>
              <c:numCache>
                <c:formatCode>0%</c:formatCode>
                <c:ptCount val="24"/>
                <c:pt idx="0">
                  <c:v>0.61946902654867253</c:v>
                </c:pt>
                <c:pt idx="1">
                  <c:v>0.64601769911504425</c:v>
                </c:pt>
                <c:pt idx="2">
                  <c:v>0.75221238938053092</c:v>
                </c:pt>
                <c:pt idx="3">
                  <c:v>0.97345132743362828</c:v>
                </c:pt>
                <c:pt idx="4">
                  <c:v>0.97345132743362828</c:v>
                </c:pt>
                <c:pt idx="5">
                  <c:v>0.97345132743362828</c:v>
                </c:pt>
                <c:pt idx="6">
                  <c:v>0.97345132743362828</c:v>
                </c:pt>
                <c:pt idx="7">
                  <c:v>0.97345132743362828</c:v>
                </c:pt>
                <c:pt idx="8">
                  <c:v>0.97345132743362828</c:v>
                </c:pt>
                <c:pt idx="9">
                  <c:v>0.98230088495575218</c:v>
                </c:pt>
                <c:pt idx="10">
                  <c:v>0.99115044247787609</c:v>
                </c:pt>
                <c:pt idx="11">
                  <c:v>0.97345132743362828</c:v>
                </c:pt>
                <c:pt idx="12">
                  <c:v>0.97345132743362828</c:v>
                </c:pt>
                <c:pt idx="13">
                  <c:v>0.97345132743362828</c:v>
                </c:pt>
                <c:pt idx="14">
                  <c:v>0.97345132743362828</c:v>
                </c:pt>
                <c:pt idx="15">
                  <c:v>0.92035398230088494</c:v>
                </c:pt>
                <c:pt idx="16">
                  <c:v>0.89380530973451322</c:v>
                </c:pt>
                <c:pt idx="17">
                  <c:v>0.81415929203539827</c:v>
                </c:pt>
                <c:pt idx="18">
                  <c:v>0.5752212389380531</c:v>
                </c:pt>
                <c:pt idx="19">
                  <c:v>0.5752212389380531</c:v>
                </c:pt>
                <c:pt idx="20">
                  <c:v>0.5752212389380531</c:v>
                </c:pt>
                <c:pt idx="21">
                  <c:v>0.5752212389380531</c:v>
                </c:pt>
                <c:pt idx="22">
                  <c:v>0.5752212389380531</c:v>
                </c:pt>
                <c:pt idx="23">
                  <c:v>0.5752212389380531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58F-42CE-9ACA-399264C3D17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455699472"/>
        <c:axId val="455692256"/>
      </c:lineChart>
      <c:catAx>
        <c:axId val="455699472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h:mm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5692256"/>
        <c:crosses val="autoZero"/>
        <c:auto val="1"/>
        <c:lblAlgn val="ctr"/>
        <c:lblOffset val="100"/>
        <c:noMultiLvlLbl val="0"/>
      </c:catAx>
      <c:valAx>
        <c:axId val="455692256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56994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 smtClean="0"/>
              <a:t>Voluntary </a:t>
            </a:r>
            <a:r>
              <a:rPr lang="en-US" sz="1800" b="1" baseline="0" dirty="0" smtClean="0"/>
              <a:t>interviews</a:t>
            </a:r>
            <a:endParaRPr lang="en-US" sz="1800" b="1" dirty="0"/>
          </a:p>
        </c:rich>
      </c:tx>
      <c:layout>
        <c:manualLayout>
          <c:xMode val="edge"/>
          <c:yMode val="edge"/>
          <c:x val="0.13272735589426934"/>
          <c:y val="1.029962167137718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0691706786829675E-2"/>
          <c:y val="0.18427131528331395"/>
          <c:w val="0.97381765426438283"/>
          <c:h val="0.73091008376214628"/>
        </c:manualLayout>
      </c:layout>
      <c:pieChart>
        <c:varyColors val="1"/>
        <c:ser>
          <c:idx val="0"/>
          <c:order val="0"/>
          <c:tx>
            <c:strRef>
              <c:f>'[All Data 5 (no macro).xlsx]Voluntary info system  1(b)(ii)'!$B$36</c:f>
              <c:strCache>
                <c:ptCount val="1"/>
                <c:pt idx="0">
                  <c:v>Number of police forces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619-4754-AE3F-BF4C89DBB51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619-4754-AE3F-BF4C89DBB51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619-4754-AE3F-BF4C89DBB51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619-4754-AE3F-BF4C89DBB51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E619-4754-AE3F-BF4C89DBB51F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fld id="{93C84B5C-99E5-4924-936F-4D8DDE9FEDF2}" type="VALUE">
                      <a:rPr lang="en-US"/>
                      <a:pPr/>
                      <a:t>[VALUE]</a:t>
                    </a:fld>
                    <a:r>
                      <a:rPr lang="en-US" baseline="0"/>
                      <a:t> (</a:t>
                    </a:r>
                    <a:fld id="{30BC31EF-73BA-432A-BA3E-D0730A274AA1}" type="PERCENTAGE">
                      <a:rPr lang="en-US" baseline="0"/>
                      <a:pPr/>
                      <a:t>[PERCENTAGE]</a:t>
                    </a:fld>
                    <a:r>
                      <a:rPr lang="en-US" baseline="0"/>
                      <a:t>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E619-4754-AE3F-BF4C89DBB51F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4D108C04-E325-4E1C-9389-3F37A8082359}" type="VALUE">
                      <a:rPr lang="en-US"/>
                      <a:pPr/>
                      <a:t>[VALUE]</a:t>
                    </a:fld>
                    <a:r>
                      <a:rPr lang="en-US" baseline="0"/>
                      <a:t> (</a:t>
                    </a:r>
                    <a:fld id="{D41ACE24-8B65-470F-908C-9E88C8A57C53}" type="PERCENTAGE">
                      <a:rPr lang="en-US" baseline="0"/>
                      <a:pPr/>
                      <a:t>[PERCENTAGE]</a:t>
                    </a:fld>
                    <a:r>
                      <a:rPr lang="en-US" baseline="0"/>
                      <a:t>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619-4754-AE3F-BF4C89DBB51F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BE86BE12-613F-4F18-B9A6-87263A8BF21D}" type="VALUE">
                      <a:rPr lang="en-US"/>
                      <a:pPr/>
                      <a:t>[VALUE]</a:t>
                    </a:fld>
                    <a:r>
                      <a:rPr lang="en-US" baseline="0"/>
                      <a:t> (</a:t>
                    </a:r>
                    <a:fld id="{B0903F9F-67DA-4274-A393-C2DB7D6CD39A}" type="PERCENTAGE">
                      <a:rPr lang="en-US" baseline="0"/>
                      <a:pPr/>
                      <a:t>[PERCENTAGE]</a:t>
                    </a:fld>
                    <a:r>
                      <a:rPr lang="en-US" baseline="0"/>
                      <a:t>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E619-4754-AE3F-BF4C89DBB51F}"/>
                </c:ext>
              </c:extLst>
            </c:dLbl>
            <c:dLbl>
              <c:idx val="3"/>
              <c:layout>
                <c:manualLayout>
                  <c:x val="5.7663542414398777E-4"/>
                  <c:y val="-4.276613776352231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0" i="0" u="none" strike="noStrike" kern="1200" baseline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j-lt"/>
                        <a:ea typeface="+mn-ea"/>
                        <a:cs typeface="+mn-cs"/>
                      </a:defRPr>
                    </a:pPr>
                    <a:fld id="{0DD20CCA-BAC5-47C5-850E-247E8834DB71}" type="VALUE">
                      <a:rPr lang="en-US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rPr>
                      <a:pPr>
                        <a:defRPr sz="160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j-lt"/>
                        </a:defRPr>
                      </a:pPr>
                      <a:t>[VALUE]</a:t>
                    </a:fld>
                    <a:r>
                      <a:rPr lang="en-US" baseline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rPr>
                      <a:t> (</a:t>
                    </a:r>
                    <a:fld id="{8D6C3310-F804-4E47-BC14-5FBE40AE275E}" type="PERCENTAGE">
                      <a:rPr lang="en-US" baseline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rPr>
                      <a:pPr>
                        <a:defRPr sz="160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j-lt"/>
                        </a:defRPr>
                      </a:pPr>
                      <a:t>[PERCENTAGE]</a:t>
                    </a:fld>
                    <a:r>
                      <a:rPr lang="en-US" baseline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rPr>
                      <a:t>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204732948645592"/>
                      <c:h val="0.144400695832708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E619-4754-AE3F-BF4C89DBB51F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0BDB39F5-7890-4F04-9D71-A844E7AE61F9}" type="VALUE">
                      <a:rPr lang="en-US"/>
                      <a:pPr/>
                      <a:t>[VALUE]</a:t>
                    </a:fld>
                    <a:r>
                      <a:rPr lang="en-US" baseline="0"/>
                      <a:t> (</a:t>
                    </a:r>
                    <a:fld id="{FA1D9B95-538B-4526-898A-F181B3C5AF04}" type="PERCENTAGE">
                      <a:rPr lang="en-US" baseline="0"/>
                      <a:pPr/>
                      <a:t>[PERCENTAGE]</a:t>
                    </a:fld>
                    <a:r>
                      <a:rPr lang="en-US" baseline="0"/>
                      <a:t>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E619-4754-AE3F-BF4C89DBB51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j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'[All Data 5 (no macro).xlsx]Voluntary info system  1(b)(ii)'!$A$37:$A$41</c:f>
              <c:strCache>
                <c:ptCount val="5"/>
                <c:pt idx="0">
                  <c:v>Information provided</c:v>
                </c:pt>
                <c:pt idx="1">
                  <c:v>Not provided (manual search)</c:v>
                </c:pt>
                <c:pt idx="2">
                  <c:v>Not provided (not recorded) </c:v>
                </c:pt>
                <c:pt idx="3">
                  <c:v>Not provided (technical issue)</c:v>
                </c:pt>
                <c:pt idx="4">
                  <c:v>No response</c:v>
                </c:pt>
              </c:strCache>
            </c:strRef>
          </c:cat>
          <c:val>
            <c:numRef>
              <c:f>'[All Data 5 (no macro).xlsx]Voluntary info system  1(b)(ii)'!$B$37:$B$41</c:f>
              <c:numCache>
                <c:formatCode>General</c:formatCode>
                <c:ptCount val="5"/>
                <c:pt idx="0">
                  <c:v>15</c:v>
                </c:pt>
                <c:pt idx="1">
                  <c:v>16</c:v>
                </c:pt>
                <c:pt idx="2">
                  <c:v>6</c:v>
                </c:pt>
                <c:pt idx="3">
                  <c:v>2</c:v>
                </c:pt>
                <c:pt idx="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E619-4754-AE3F-BF4C89DBB5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% of local authorities in </a:t>
            </a:r>
            <a:r>
              <a:rPr lang="en-US" dirty="0"/>
              <a:t>which each </a:t>
            </a:r>
            <a:r>
              <a:rPr lang="en-US" dirty="0" err="1" smtClean="0"/>
              <a:t>organisation</a:t>
            </a:r>
            <a:r>
              <a:rPr lang="en-US" baseline="0" dirty="0" smtClean="0"/>
              <a:t> is a </a:t>
            </a:r>
            <a:r>
              <a:rPr lang="en-US" dirty="0" smtClean="0"/>
              <a:t>funder</a:t>
            </a:r>
            <a:endParaRPr lang="en-GB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446352981578036"/>
          <c:y val="0.16382448959988077"/>
          <c:w val="0.63881171800215708"/>
          <c:h val="0.5577683654493133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667-4DBF-97F4-07536CC4B199}"/>
              </c:ext>
            </c:extLst>
          </c:dPt>
          <c:dPt>
            <c:idx val="1"/>
            <c:bubble3D val="0"/>
            <c:explosion val="11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667-4DBF-97F4-07536CC4B199}"/>
              </c:ext>
            </c:extLst>
          </c:dPt>
          <c:dPt>
            <c:idx val="2"/>
            <c:bubble3D val="0"/>
            <c:explosion val="14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667-4DBF-97F4-07536CC4B19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667-4DBF-97F4-07536CC4B19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0667-4DBF-97F4-07536CC4B19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0667-4DBF-97F4-07536CC4B199}"/>
              </c:ext>
            </c:extLst>
          </c:dPt>
          <c:dLbls>
            <c:dLbl>
              <c:idx val="3"/>
              <c:layout>
                <c:manualLayout>
                  <c:x val="-1.220174021027331E-2"/>
                  <c:y val="1.242063816055488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0667-4DBF-97F4-07536CC4B199}"/>
                </c:ext>
              </c:extLst>
            </c:dLbl>
            <c:dLbl>
              <c:idx val="4"/>
              <c:layout>
                <c:manualLayout>
                  <c:x val="7.7088459783071911E-3"/>
                  <c:y val="-2.495475451774439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0667-4DBF-97F4-07536CC4B19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'funding source'!$E$43:$E$48</c:f>
              <c:strCache>
                <c:ptCount val="6"/>
                <c:pt idx="0">
                  <c:v>Local authority involved</c:v>
                </c:pt>
                <c:pt idx="1">
                  <c:v>PCC involved</c:v>
                </c:pt>
                <c:pt idx="2">
                  <c:v>Police involved</c:v>
                </c:pt>
                <c:pt idx="3">
                  <c:v>YOT involved</c:v>
                </c:pt>
                <c:pt idx="4">
                  <c:v>NHS involved</c:v>
                </c:pt>
                <c:pt idx="5">
                  <c:v>Unknown</c:v>
                </c:pt>
              </c:strCache>
            </c:strRef>
          </c:cat>
          <c:val>
            <c:numRef>
              <c:f>'funding source'!$G$43:$G$48</c:f>
              <c:numCache>
                <c:formatCode>0.0%</c:formatCode>
                <c:ptCount val="6"/>
                <c:pt idx="0">
                  <c:v>0.44055944055944057</c:v>
                </c:pt>
                <c:pt idx="1">
                  <c:v>0.34265734265734266</c:v>
                </c:pt>
                <c:pt idx="2">
                  <c:v>0.21678321678321677</c:v>
                </c:pt>
                <c:pt idx="3">
                  <c:v>3.4965034965034968E-2</c:v>
                </c:pt>
                <c:pt idx="4">
                  <c:v>2.7972027972027972E-2</c:v>
                </c:pt>
                <c:pt idx="5">
                  <c:v>0.1048951048951049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0667-4DBF-97F4-07536CC4B1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4849931471566902E-3"/>
          <c:y val="0.77410089994169162"/>
          <c:w val="0.95247195886443292"/>
          <c:h val="0.205542795147344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100"/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% of local authorities by</a:t>
            </a:r>
            <a:r>
              <a:rPr lang="en-US" baseline="0" dirty="0" smtClean="0"/>
              <a:t> funding arrangement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273051756380285"/>
          <c:y val="0.1331672659844125"/>
          <c:w val="0.61840897924125948"/>
          <c:h val="0.56072148849251569"/>
        </c:manualLayout>
      </c:layout>
      <c:pieChart>
        <c:varyColors val="1"/>
        <c:ser>
          <c:idx val="0"/>
          <c:order val="0"/>
          <c:tx>
            <c:strRef>
              <c:f>'funding source'!$F$23</c:f>
              <c:strCache>
                <c:ptCount val="1"/>
                <c:pt idx="0">
                  <c:v>Number</c:v>
                </c:pt>
              </c:strCache>
            </c:strRef>
          </c:tx>
          <c:dPt>
            <c:idx val="0"/>
            <c:bubble3D val="0"/>
            <c:explosion val="12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2CE-4C24-8476-3EA230D9F8C0}"/>
              </c:ext>
            </c:extLst>
          </c:dPt>
          <c:dPt>
            <c:idx val="1"/>
            <c:bubble3D val="0"/>
            <c:explosion val="13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2CE-4C24-8476-3EA230D9F8C0}"/>
              </c:ext>
            </c:extLst>
          </c:dPt>
          <c:dPt>
            <c:idx val="2"/>
            <c:bubble3D val="0"/>
            <c:explosion val="15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2CE-4C24-8476-3EA230D9F8C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2CE-4C24-8476-3EA230D9F8C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92CE-4C24-8476-3EA230D9F8C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92CE-4C24-8476-3EA230D9F8C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92CE-4C24-8476-3EA230D9F8C0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92CE-4C24-8476-3EA230D9F8C0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92CE-4C24-8476-3EA230D9F8C0}"/>
              </c:ext>
            </c:extLst>
          </c:dPt>
          <c:dLbls>
            <c:dLbl>
              <c:idx val="0"/>
              <c:layout/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100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0C89F92-66CE-4BF4-9466-512407065B4C}" type="CELLRANGE">
                      <a:rPr lang="en-US"/>
                      <a:pPr>
                        <a:defRPr>
                          <a:solidFill>
                            <a:schemeClr val="bg1"/>
                          </a:solidFill>
                        </a:defRPr>
                      </a:pPr>
                      <a:t>[CELLRANGE]</a:t>
                    </a:fld>
                    <a:r>
                      <a:rPr lang="en-US" baseline="0"/>
                      <a:t>, </a:t>
                    </a:r>
                    <a:fld id="{088C909E-9809-47AE-88EE-B30B250CD9E9}" type="VALUE">
                      <a:rPr lang="en-US" baseline="0"/>
                      <a:pPr>
                        <a:defRPr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92CE-4C24-8476-3EA230D9F8C0}"/>
                </c:ext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100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8447E841-8CF8-4BBB-B618-12CB6E6FE759}" type="CELLRANGE">
                      <a:rPr lang="en-US"/>
                      <a:pPr>
                        <a:defRPr>
                          <a:solidFill>
                            <a:schemeClr val="bg1"/>
                          </a:solidFill>
                        </a:defRPr>
                      </a:pPr>
                      <a:t>[CELLRANGE]</a:t>
                    </a:fld>
                    <a:r>
                      <a:rPr lang="en-US" baseline="0"/>
                      <a:t>, </a:t>
                    </a:r>
                    <a:fld id="{DA18B5E7-0ABB-4ABC-9C64-7B3A83FEA5F1}" type="VALUE">
                      <a:rPr lang="en-US" baseline="0"/>
                      <a:pPr>
                        <a:defRPr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92CE-4C24-8476-3EA230D9F8C0}"/>
                </c:ext>
              </c:extLst>
            </c:dLbl>
            <c:dLbl>
              <c:idx val="2"/>
              <c:layout/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100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8828C51-2DD0-44E0-A4B4-2305972EE2DC}" type="CELLRANGE">
                      <a:rPr lang="en-US"/>
                      <a:pPr>
                        <a:defRPr>
                          <a:solidFill>
                            <a:schemeClr val="bg1"/>
                          </a:solidFill>
                        </a:defRPr>
                      </a:pPr>
                      <a:t>[CELLRANGE]</a:t>
                    </a:fld>
                    <a:r>
                      <a:rPr lang="en-US" baseline="0"/>
                      <a:t>, </a:t>
                    </a:r>
                    <a:fld id="{E217086D-7E8D-472A-BAC4-2F44188F5C40}" type="VALUE">
                      <a:rPr lang="en-US" baseline="0"/>
                      <a:pPr>
                        <a:defRPr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92CE-4C24-8476-3EA230D9F8C0}"/>
                </c:ext>
              </c:extLst>
            </c:dLbl>
            <c:dLbl>
              <c:idx val="3"/>
              <c:layout/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100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85F5D89C-083E-491A-8EFB-ADBC52FBE810}" type="CELLRANGE">
                      <a:rPr lang="en-US"/>
                      <a:pPr>
                        <a:defRPr>
                          <a:solidFill>
                            <a:schemeClr val="bg1"/>
                          </a:solidFill>
                        </a:defRPr>
                      </a:pPr>
                      <a:t>[CELLRANGE]</a:t>
                    </a:fld>
                    <a:r>
                      <a:rPr lang="en-US" baseline="0"/>
                      <a:t>, </a:t>
                    </a:r>
                    <a:fld id="{B63E39FB-E3C5-4C96-BE80-999DADCCB6D3}" type="VALUE">
                      <a:rPr lang="en-US" baseline="0"/>
                      <a:pPr>
                        <a:defRPr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92CE-4C24-8476-3EA230D9F8C0}"/>
                </c:ext>
              </c:extLst>
            </c:dLbl>
            <c:dLbl>
              <c:idx val="4"/>
              <c:layout/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100" b="0" i="0" u="none" strike="noStrike" kern="1200" baseline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17A706CC-697E-44CF-AE17-35023C1EAE21}" type="CELLRANGE">
                      <a:rPr lang="en-US"/>
                      <a:pPr>
                        <a:defRPr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defRPr>
                      </a:pPr>
                      <a:t>[CELLRANGE]</a:t>
                    </a:fld>
                    <a:r>
                      <a:rPr lang="en-US" baseline="0"/>
                      <a:t>, </a:t>
                    </a:r>
                    <a:fld id="{3BBE300B-AF39-4E0C-8042-713BA5B8E8E1}" type="VALUE">
                      <a:rPr lang="en-US" baseline="0"/>
                      <a:pPr>
                        <a:defRPr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defRPr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92CE-4C24-8476-3EA230D9F8C0}"/>
                </c:ext>
              </c:extLst>
            </c:dLbl>
            <c:dLbl>
              <c:idx val="5"/>
              <c:layout>
                <c:manualLayout>
                  <c:x val="-7.9007102840263736E-3"/>
                  <c:y val="-1.200323968036149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100" b="0" i="0" u="none" strike="noStrike" kern="1200" baseline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B9B135F5-F5DA-4227-9631-4627DDEEF34E}" type="CELLRANGE">
                      <a:rPr lang="en-US" baseline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rPr>
                      <a:pPr>
                        <a:defRPr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defRPr>
                      </a:pPr>
                      <a:t>[CELLRANGE]</a:t>
                    </a:fld>
                    <a:r>
                      <a:rPr lang="en-US" baseline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rPr>
                      <a:t>, </a:t>
                    </a:r>
                    <a:fld id="{3475E57B-FEF5-4AD1-93BB-EA62CFACF37C}" type="VALUE">
                      <a:rPr lang="en-US" baseline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rPr>
                      <a:pPr>
                        <a:defRPr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defRPr>
                      </a:pPr>
                      <a:t>[VALUE]</a:t>
                    </a:fld>
                    <a:endParaRPr lang="en-US" baseline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B-92CE-4C24-8476-3EA230D9F8C0}"/>
                </c:ext>
              </c:extLst>
            </c:dLbl>
            <c:dLbl>
              <c:idx val="6"/>
              <c:layout>
                <c:manualLayout>
                  <c:x val="-1.0555333585739186E-2"/>
                  <c:y val="-2.3565315514261935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100" b="0" i="0" u="none" strike="noStrike" kern="1200" baseline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2951916-886A-4FA8-AC04-377A42D6DB0C}" type="CELLRANGE">
                      <a:rPr lang="en-US" baseline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rPr>
                      <a:pPr>
                        <a:defRPr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defRPr>
                      </a:pPr>
                      <a:t>[CELLRANGE]</a:t>
                    </a:fld>
                    <a:r>
                      <a:rPr lang="en-US" baseline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rPr>
                      <a:t>, </a:t>
                    </a:r>
                    <a:fld id="{FDD1FE3C-F0ED-4C75-9AC3-C6714217973C}" type="VALUE">
                      <a:rPr lang="en-US" baseline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rPr>
                      <a:pPr>
                        <a:defRPr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defRPr>
                      </a:pPr>
                      <a:t>[VALUE]</a:t>
                    </a:fld>
                    <a:endParaRPr lang="en-US" baseline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D-92CE-4C24-8476-3EA230D9F8C0}"/>
                </c:ext>
              </c:extLst>
            </c:dLbl>
            <c:dLbl>
              <c:idx val="7"/>
              <c:layout/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100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D7D090D-734D-4DD0-AF80-85AD336F82A0}" type="CELLRANGE">
                      <a:rPr lang="en-US"/>
                      <a:pPr>
                        <a:defRPr>
                          <a:solidFill>
                            <a:schemeClr val="bg1"/>
                          </a:solidFill>
                        </a:defRPr>
                      </a:pPr>
                      <a:t>[CELLRANGE]</a:t>
                    </a:fld>
                    <a:r>
                      <a:rPr lang="en-US" baseline="0"/>
                      <a:t>, </a:t>
                    </a:r>
                    <a:fld id="{95737C58-58B4-4F1A-B2A0-800C51880B09}" type="VALUE">
                      <a:rPr lang="en-US" baseline="0"/>
                      <a:pPr>
                        <a:defRPr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F-92CE-4C24-8476-3EA230D9F8C0}"/>
                </c:ext>
              </c:extLst>
            </c:dLbl>
            <c:dLbl>
              <c:idx val="8"/>
              <c:layout>
                <c:manualLayout>
                  <c:x val="2.8301961517183852E-2"/>
                  <c:y val="0.11994823618341054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100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7CACF4A-B65A-47AA-AD84-AB33BCCB3E5E}" type="CELLRANGE">
                      <a:rPr lang="en-US" baseline="0">
                        <a:solidFill>
                          <a:schemeClr val="bg1"/>
                        </a:solidFill>
                      </a:rPr>
                      <a:pPr>
                        <a:defRPr>
                          <a:solidFill>
                            <a:schemeClr val="bg1"/>
                          </a:solidFill>
                        </a:defRPr>
                      </a:pPr>
                      <a:t>[CELLRANGE]</a:t>
                    </a:fld>
                    <a:r>
                      <a:rPr lang="en-US" baseline="0">
                        <a:solidFill>
                          <a:schemeClr val="bg1"/>
                        </a:solidFill>
                      </a:rPr>
                      <a:t>, </a:t>
                    </a:r>
                    <a:fld id="{B907F571-8814-484F-9B73-6697E91F49BF}" type="VALUE">
                      <a:rPr lang="en-US" baseline="0">
                        <a:solidFill>
                          <a:schemeClr val="bg1"/>
                        </a:solidFill>
                      </a:rPr>
                      <a:pPr>
                        <a:defRPr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en-US" baseline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246498439969454"/>
                      <c:h val="0.12664023115066764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1-92CE-4C24-8476-3EA230D9F8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  <c15:showDataLabelsRange val="1"/>
              </c:ext>
            </c:extLst>
          </c:dLbls>
          <c:cat>
            <c:strRef>
              <c:f>'funding source'!$E$24:$E$32</c:f>
              <c:strCache>
                <c:ptCount val="9"/>
                <c:pt idx="0">
                  <c:v>Local Authority alone</c:v>
                </c:pt>
                <c:pt idx="1">
                  <c:v>PCC alone</c:v>
                </c:pt>
                <c:pt idx="2">
                  <c:v>Police alone</c:v>
                </c:pt>
                <c:pt idx="3">
                  <c:v>Local Authority + Police</c:v>
                </c:pt>
                <c:pt idx="4">
                  <c:v>PCC + Police</c:v>
                </c:pt>
                <c:pt idx="5">
                  <c:v>Youth Offending Team (alone)</c:v>
                </c:pt>
                <c:pt idx="6">
                  <c:v>Local Authority + PCC + Police</c:v>
                </c:pt>
                <c:pt idx="7">
                  <c:v>Unknown</c:v>
                </c:pt>
                <c:pt idx="8">
                  <c:v>Other arrangement</c:v>
                </c:pt>
              </c:strCache>
            </c:strRef>
          </c:cat>
          <c:val>
            <c:numRef>
              <c:f>'funding source'!$F$24:$F$32</c:f>
              <c:numCache>
                <c:formatCode>General</c:formatCode>
                <c:ptCount val="9"/>
                <c:pt idx="0">
                  <c:v>48</c:v>
                </c:pt>
                <c:pt idx="1">
                  <c:v>39</c:v>
                </c:pt>
                <c:pt idx="2">
                  <c:v>14</c:v>
                </c:pt>
                <c:pt idx="3">
                  <c:v>8</c:v>
                </c:pt>
                <c:pt idx="4">
                  <c:v>5</c:v>
                </c:pt>
                <c:pt idx="5">
                  <c:v>4</c:v>
                </c:pt>
                <c:pt idx="6">
                  <c:v>3</c:v>
                </c:pt>
                <c:pt idx="7">
                  <c:v>15</c:v>
                </c:pt>
                <c:pt idx="8">
                  <c:v>7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'funding source'!$G$24:$G$32</c15:f>
                <c15:dlblRangeCache>
                  <c:ptCount val="9"/>
                  <c:pt idx="0">
                    <c:v>33.6%</c:v>
                  </c:pt>
                  <c:pt idx="1">
                    <c:v>27.3%</c:v>
                  </c:pt>
                  <c:pt idx="2">
                    <c:v>9.8%</c:v>
                  </c:pt>
                  <c:pt idx="3">
                    <c:v>5.6%</c:v>
                  </c:pt>
                  <c:pt idx="4">
                    <c:v>3.5%</c:v>
                  </c:pt>
                  <c:pt idx="5">
                    <c:v>2.8%</c:v>
                  </c:pt>
                  <c:pt idx="6">
                    <c:v>2.1%</c:v>
                  </c:pt>
                  <c:pt idx="7">
                    <c:v>10.5%</c:v>
                  </c:pt>
                  <c:pt idx="8">
                    <c:v>4.9%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2-92CE-4C24-8476-3EA230D9F8C0}"/>
            </c:ext>
          </c:extLst>
        </c:ser>
        <c:ser>
          <c:idx val="1"/>
          <c:order val="1"/>
          <c:tx>
            <c:strRef>
              <c:f>'funding source'!$G$23</c:f>
              <c:strCache>
                <c:ptCount val="1"/>
                <c:pt idx="0">
                  <c:v>Per cent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4-92CE-4C24-8476-3EA230D9F8C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6-92CE-4C24-8476-3EA230D9F8C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8-92CE-4C24-8476-3EA230D9F8C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A-92CE-4C24-8476-3EA230D9F8C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C-92CE-4C24-8476-3EA230D9F8C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E-92CE-4C24-8476-3EA230D9F8C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0-92CE-4C24-8476-3EA230D9F8C0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2-92CE-4C24-8476-3EA230D9F8C0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4-92CE-4C24-8476-3EA230D9F8C0}"/>
              </c:ext>
            </c:extLst>
          </c:dPt>
          <c:cat>
            <c:strRef>
              <c:f>'funding source'!$E$24:$E$32</c:f>
              <c:strCache>
                <c:ptCount val="9"/>
                <c:pt idx="0">
                  <c:v>Local Authority alone</c:v>
                </c:pt>
                <c:pt idx="1">
                  <c:v>PCC alone</c:v>
                </c:pt>
                <c:pt idx="2">
                  <c:v>Police alone</c:v>
                </c:pt>
                <c:pt idx="3">
                  <c:v>Local Authority + Police</c:v>
                </c:pt>
                <c:pt idx="4">
                  <c:v>PCC + Police</c:v>
                </c:pt>
                <c:pt idx="5">
                  <c:v>Youth Offending Team (alone)</c:v>
                </c:pt>
                <c:pt idx="6">
                  <c:v>Local Authority + PCC + Police</c:v>
                </c:pt>
                <c:pt idx="7">
                  <c:v>Unknown</c:v>
                </c:pt>
                <c:pt idx="8">
                  <c:v>Other arrangement</c:v>
                </c:pt>
              </c:strCache>
            </c:strRef>
          </c:cat>
          <c:val>
            <c:numRef>
              <c:f>'funding source'!$G$24:$G$32</c:f>
              <c:numCache>
                <c:formatCode>0.0%</c:formatCode>
                <c:ptCount val="9"/>
                <c:pt idx="0">
                  <c:v>0.33566433566433568</c:v>
                </c:pt>
                <c:pt idx="1">
                  <c:v>0.27272727272727271</c:v>
                </c:pt>
                <c:pt idx="2">
                  <c:v>9.7902097902097904E-2</c:v>
                </c:pt>
                <c:pt idx="3">
                  <c:v>5.5944055944055944E-2</c:v>
                </c:pt>
                <c:pt idx="4">
                  <c:v>3.4965034965034968E-2</c:v>
                </c:pt>
                <c:pt idx="5">
                  <c:v>2.7972027972027972E-2</c:v>
                </c:pt>
                <c:pt idx="6">
                  <c:v>2.097902097902098E-2</c:v>
                </c:pt>
                <c:pt idx="7">
                  <c:v>0.1048951048951049</c:v>
                </c:pt>
                <c:pt idx="8">
                  <c:v>4.8951048951048952E-2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5-92CE-4C24-8476-3EA230D9F8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5779514032849128E-2"/>
          <c:y val="0.74769897446417133"/>
          <c:w val="0.96968107554854777"/>
          <c:h val="0.2363907889852416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100"/>
      </a:pPr>
      <a:endParaRPr lang="en-US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Welsh</a:t>
            </a:r>
            <a:r>
              <a:rPr lang="en-US" baseline="0" dirty="0" smtClean="0"/>
              <a:t> l</a:t>
            </a:r>
            <a:r>
              <a:rPr lang="en-US" dirty="0" smtClean="0"/>
              <a:t>ocal </a:t>
            </a:r>
            <a:r>
              <a:rPr lang="en-US" dirty="0"/>
              <a:t>authority areas with adult AA provision, </a:t>
            </a:r>
            <a:endParaRPr lang="en-GB" dirty="0"/>
          </a:p>
          <a:p>
            <a:pPr>
              <a:defRPr/>
            </a:pPr>
            <a:r>
              <a:rPr lang="en-US" dirty="0"/>
              <a:t>by funding </a:t>
            </a:r>
            <a:r>
              <a:rPr lang="en-US" dirty="0" smtClean="0"/>
              <a:t>arrangement</a:t>
            </a:r>
            <a:endParaRPr lang="en-GB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915069328455154"/>
          <c:y val="0.25876061040786613"/>
          <c:w val="0.66055472292641915"/>
          <c:h val="0.69716638553950638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4A9-465C-9C9A-A1216D05594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4A9-465C-9C9A-A1216D05594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4A9-465C-9C9A-A1216D05594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4A9-465C-9C9A-A1216D05594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44A9-465C-9C9A-A1216D05594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44A9-465C-9C9A-A1216D05594D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44A9-465C-9C9A-A1216D05594D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44A9-465C-9C9A-A1216D05594D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44A9-465C-9C9A-A1216D05594D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fld id="{03EBD343-F745-4623-B5CB-1D240032E6F5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EC46B4AF-C4FD-4734-AE5E-30A44004AD30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44A9-465C-9C9A-A1216D05594D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EA6F7C39-14DF-417E-89BE-10F1FBC99081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D4CF33C9-B2DA-47E1-9A86-8EA0D82F3E95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44A9-465C-9C9A-A1216D05594D}"/>
                </c:ext>
              </c:extLst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4A9-465C-9C9A-A1216D05594D}"/>
                </c:ext>
              </c:extLst>
            </c:dLbl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44A9-465C-9C9A-A1216D05594D}"/>
                </c:ext>
              </c:extLst>
            </c:dLbl>
            <c:dLbl>
              <c:idx val="7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44A9-465C-9C9A-A1216D0559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  <c15:showDataLabelsRange val="1"/>
              </c:ext>
            </c:extLst>
          </c:dLbls>
          <c:cat>
            <c:strRef>
              <c:f>'funding source'!$A$83:$A$84</c:f>
              <c:strCache>
                <c:ptCount val="2"/>
                <c:pt idx="0">
                  <c:v>PCC</c:v>
                </c:pt>
                <c:pt idx="1">
                  <c:v>PCC + Police</c:v>
                </c:pt>
              </c:strCache>
            </c:strRef>
          </c:cat>
          <c:val>
            <c:numRef>
              <c:f>'funding source'!$B$83:$B$84</c:f>
              <c:numCache>
                <c:formatCode>General</c:formatCode>
                <c:ptCount val="2"/>
                <c:pt idx="0">
                  <c:v>17</c:v>
                </c:pt>
                <c:pt idx="1">
                  <c:v>5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'funding source'!$C$83:$C$84</c15:f>
                <c15:dlblRangeCache>
                  <c:ptCount val="2"/>
                  <c:pt idx="0">
                    <c:v>77.3%</c:v>
                  </c:pt>
                  <c:pt idx="1">
                    <c:v>22.7%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2-44A9-465C-9C9A-A1216D0559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9398696523705905"/>
          <c:y val="0.37917143153631366"/>
          <c:w val="0.28408467880908833"/>
          <c:h val="0.454779637171328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pPr>
            <a:r>
              <a:rPr lang="en-US" b="0"/>
              <a:t>Funding per AA call out</a:t>
            </a:r>
          </a:p>
        </c:rich>
      </c:tx>
      <c:layout>
        <c:manualLayout>
          <c:xMode val="edge"/>
          <c:yMode val="edge"/>
          <c:x val="0.24479797979797979"/>
          <c:y val="2.340247813553062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j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0555555555555555E-2"/>
          <c:y val="0.27440559440559442"/>
          <c:w val="0.93888888888888888"/>
          <c:h val="0.509293541104564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'NAAN Funding(c)(iv)'!$C$8</c:f>
              <c:strCache>
                <c:ptCount val="1"/>
                <c:pt idx="0">
                  <c:v>whole sample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lt1"/>
                    </a:solidFill>
                    <a:latin typeface="+mj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'NAAN Funding(c)(iv)'!$D$7:$E$7</c:f>
              <c:strCache>
                <c:ptCount val="2"/>
                <c:pt idx="0">
                  <c:v>2013/14</c:v>
                </c:pt>
                <c:pt idx="1">
                  <c:v>2017/18</c:v>
                </c:pt>
              </c:strCache>
            </c:strRef>
          </c:cat>
          <c:val>
            <c:numRef>
              <c:f>'NAAN Funding(c)(iv)'!$D$8:$E$8</c:f>
              <c:numCache>
                <c:formatCode>"£"#,##0.00_);[Red]\("£"#,##0.00\)</c:formatCode>
                <c:ptCount val="2"/>
                <c:pt idx="0">
                  <c:v>80.790000000000006</c:v>
                </c:pt>
                <c:pt idx="1">
                  <c:v>71.636970611870055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16-40CF-A37D-368CF913766A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629086720"/>
        <c:axId val="629082560"/>
      </c:barChart>
      <c:catAx>
        <c:axId val="629086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pPr>
            <a:endParaRPr lang="en-US"/>
          </a:p>
        </c:txPr>
        <c:crossAx val="629082560"/>
        <c:crosses val="autoZero"/>
        <c:auto val="1"/>
        <c:lblAlgn val="ctr"/>
        <c:lblOffset val="100"/>
        <c:noMultiLvlLbl val="0"/>
      </c:catAx>
      <c:valAx>
        <c:axId val="629082560"/>
        <c:scaling>
          <c:orientation val="minMax"/>
          <c:min val="0"/>
        </c:scaling>
        <c:delete val="1"/>
        <c:axPos val="l"/>
        <c:numFmt formatCode="&quot;£&quot;#,##0.00_);[Red]\(&quot;£&quot;#,##0.00\)" sourceLinked="1"/>
        <c:majorTickMark val="none"/>
        <c:minorTickMark val="none"/>
        <c:tickLblPos val="nextTo"/>
        <c:crossAx val="6290867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>
          <a:latin typeface="+mj-lt"/>
        </a:defRPr>
      </a:pPr>
      <a:endParaRPr lang="en-US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b="0" dirty="0">
                <a:latin typeface="+mj-lt"/>
              </a:rPr>
              <a:t>Funding per call out by provider sector</a:t>
            </a:r>
          </a:p>
        </c:rich>
      </c:tx>
      <c:layout>
        <c:manualLayout>
          <c:xMode val="edge"/>
          <c:yMode val="edge"/>
          <c:x val="0.23857167336723584"/>
          <c:y val="6.834558297074219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'NAAN Funding(c)(iv)'!$D$14</c:f>
              <c:strCache>
                <c:ptCount val="1"/>
                <c:pt idx="0">
                  <c:v>2013/14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chemeClr val="lt1"/>
                    </a:solidFill>
                    <a:latin typeface="+mj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'NAAN Funding(c)(iv)'!$C$15:$C$17</c:f>
              <c:strCache>
                <c:ptCount val="3"/>
                <c:pt idx="0">
                  <c:v>Private</c:v>
                </c:pt>
                <c:pt idx="1">
                  <c:v>Charity</c:v>
                </c:pt>
                <c:pt idx="2">
                  <c:v>Public/YOT</c:v>
                </c:pt>
              </c:strCache>
            </c:strRef>
          </c:cat>
          <c:val>
            <c:numRef>
              <c:f>'NAAN Funding(c)(iv)'!$D$15:$D$17</c:f>
              <c:numCache>
                <c:formatCode>"£"#,##0.00_);[Red]\("£"#,##0.00\)</c:formatCode>
                <c:ptCount val="3"/>
                <c:pt idx="0">
                  <c:v>101.55</c:v>
                </c:pt>
                <c:pt idx="1">
                  <c:v>59.61</c:v>
                </c:pt>
                <c:pt idx="2">
                  <c:v>86.15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383-44CB-85D1-A2644057C530}"/>
            </c:ext>
          </c:extLst>
        </c:ser>
        <c:ser>
          <c:idx val="1"/>
          <c:order val="1"/>
          <c:tx>
            <c:strRef>
              <c:f>'NAAN Funding(c)(iv)'!$E$14</c:f>
              <c:strCache>
                <c:ptCount val="1"/>
                <c:pt idx="0">
                  <c:v>2017/18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2"/>
              <c:layout/>
              <c:tx>
                <c:rich>
                  <a:bodyPr/>
                  <a:lstStyle/>
                  <a:p>
                    <a:fld id="{C3DDFD9B-DF47-4BE0-A42B-2D30EB264F37}" type="VALUE">
                      <a:rPr lang="en-US" smtClean="0"/>
                      <a:pPr/>
                      <a:t>[VALUE]</a:t>
                    </a:fld>
                    <a:r>
                      <a:rPr lang="en-US" smtClean="0"/>
                      <a:t>**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41B5-4E74-AFEA-D7747CB2AB8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chemeClr val="lt1"/>
                    </a:solidFill>
                    <a:latin typeface="+mj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'NAAN Funding(c)(iv)'!$C$15:$C$17</c:f>
              <c:strCache>
                <c:ptCount val="3"/>
                <c:pt idx="0">
                  <c:v>Private</c:v>
                </c:pt>
                <c:pt idx="1">
                  <c:v>Charity</c:v>
                </c:pt>
                <c:pt idx="2">
                  <c:v>Public/YOT</c:v>
                </c:pt>
              </c:strCache>
            </c:strRef>
          </c:cat>
          <c:val>
            <c:numRef>
              <c:f>'NAAN Funding(c)(iv)'!$E$15:$E$17</c:f>
              <c:numCache>
                <c:formatCode>"£"#,##0.00_);[Red]\("£"#,##0.00\)</c:formatCode>
                <c:ptCount val="3"/>
                <c:pt idx="0">
                  <c:v>71.038542471299593</c:v>
                </c:pt>
                <c:pt idx="1">
                  <c:v>72.61656494070003</c:v>
                </c:pt>
                <c:pt idx="2">
                  <c:v>40.191387559808611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383-44CB-85D1-A2644057C530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608909600"/>
        <c:axId val="608905024"/>
      </c:barChart>
      <c:catAx>
        <c:axId val="608909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8905024"/>
        <c:crosses val="autoZero"/>
        <c:auto val="1"/>
        <c:lblAlgn val="ctr"/>
        <c:lblOffset val="100"/>
        <c:noMultiLvlLbl val="0"/>
      </c:catAx>
      <c:valAx>
        <c:axId val="608905024"/>
        <c:scaling>
          <c:orientation val="minMax"/>
        </c:scaling>
        <c:delete val="1"/>
        <c:axPos val="l"/>
        <c:numFmt formatCode="&quot;£&quot;#,##0.00_);[Red]\(&quot;£&quot;#,##0.00\)" sourceLinked="1"/>
        <c:majorTickMark val="none"/>
        <c:minorTickMark val="none"/>
        <c:tickLblPos val="nextTo"/>
        <c:crossAx val="608909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/>
      </a:pPr>
      <a:endParaRPr lang="en-US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pPr>
            <a:r>
              <a:rPr lang="en-GB" dirty="0"/>
              <a:t>Funding per call out by contract type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2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j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'NAAN Funding(c)(iv)'!$E$28</c:f>
              <c:strCache>
                <c:ptCount val="1"/>
                <c:pt idx="0">
                  <c:v>2017/18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2"/>
              <c:layout/>
              <c:tx>
                <c:rich>
                  <a:bodyPr/>
                  <a:lstStyle/>
                  <a:p>
                    <a:fld id="{F495C3D8-B773-4FCF-87D1-3B1ABD526EDE}" type="VALUE">
                      <a:rPr lang="en-US" smtClean="0"/>
                      <a:pPr/>
                      <a:t>[VALUE]</a:t>
                    </a:fld>
                    <a:r>
                      <a:rPr lang="en-US" smtClean="0"/>
                      <a:t>*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C3C4-4B37-98F5-EBEDCEEB90F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lt1"/>
                    </a:solidFill>
                    <a:latin typeface="+mj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'NAAN Funding(c)(iv)'!$C$29:$C$32</c:f>
              <c:strCache>
                <c:ptCount val="4"/>
                <c:pt idx="0">
                  <c:v>Single area</c:v>
                </c:pt>
                <c:pt idx="1">
                  <c:v>Single area 
Combined (children and adults)
 </c:v>
                </c:pt>
                <c:pt idx="2">
                  <c:v>Multi-area
adults only</c:v>
                </c:pt>
                <c:pt idx="3">
                  <c:v>Multi-area
combined </c:v>
                </c:pt>
              </c:strCache>
            </c:strRef>
          </c:cat>
          <c:val>
            <c:numRef>
              <c:f>'NAAN Funding(c)(iv)'!$E$29:$E$32</c:f>
              <c:numCache>
                <c:formatCode>"£"#,##0.00_);[Red]\("£"#,##0.00\)</c:formatCode>
                <c:ptCount val="4"/>
                <c:pt idx="0">
                  <c:v>70.737155621742374</c:v>
                </c:pt>
                <c:pt idx="1">
                  <c:v>71.511336573511542</c:v>
                </c:pt>
                <c:pt idx="2">
                  <c:v>89.946108578532943</c:v>
                </c:pt>
                <c:pt idx="3">
                  <c:v>64.22659940859279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3C4-4B37-98F5-EBEDCEEB90F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629041456"/>
        <c:axId val="629028976"/>
      </c:barChart>
      <c:catAx>
        <c:axId val="629041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pPr>
            <a:endParaRPr lang="en-US"/>
          </a:p>
        </c:txPr>
        <c:crossAx val="629028976"/>
        <c:crosses val="autoZero"/>
        <c:auto val="1"/>
        <c:lblAlgn val="ctr"/>
        <c:lblOffset val="100"/>
        <c:noMultiLvlLbl val="0"/>
      </c:catAx>
      <c:valAx>
        <c:axId val="629028976"/>
        <c:scaling>
          <c:orientation val="minMax"/>
        </c:scaling>
        <c:delete val="1"/>
        <c:axPos val="l"/>
        <c:numFmt formatCode="&quot;£&quot;#,##0.00_);[Red]\(&quot;£&quot;#,##0.00\)" sourceLinked="1"/>
        <c:majorTickMark val="none"/>
        <c:minorTickMark val="none"/>
        <c:tickLblPos val="nextTo"/>
        <c:crossAx val="629041456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100" b="0">
          <a:latin typeface="+mj-lt"/>
        </a:defRPr>
      </a:pPr>
      <a:endParaRPr lang="en-US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pPr>
            <a:r>
              <a:rPr lang="en-US" sz="1200" b="0" dirty="0"/>
              <a:t>Funding per call </a:t>
            </a:r>
            <a:r>
              <a:rPr lang="en-US" sz="1200" b="0" dirty="0" smtClean="0"/>
              <a:t>out by </a:t>
            </a:r>
            <a:r>
              <a:rPr lang="en-US" sz="1200" b="0" dirty="0"/>
              <a:t>operating hours</a:t>
            </a:r>
          </a:p>
        </c:rich>
      </c:tx>
      <c:layout>
        <c:manualLayout>
          <c:xMode val="edge"/>
          <c:yMode val="edge"/>
          <c:x val="0.18935124625139579"/>
          <c:y val="7.42703231952682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j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0555555555555555E-2"/>
          <c:y val="0.27440559440559442"/>
          <c:w val="0.93888888888888888"/>
          <c:h val="0.509293541104564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'NAAN Funding(c)(iv)'!$C$43</c:f>
              <c:strCache>
                <c:ptCount val="1"/>
                <c:pt idx="0">
                  <c:v>24/7 services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lt1"/>
                    </a:solidFill>
                    <a:latin typeface="+mj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'NAAN Funding(c)(iv)'!$D$42:$E$42</c:f>
              <c:strCache>
                <c:ptCount val="2"/>
                <c:pt idx="0">
                  <c:v>All schemes</c:v>
                </c:pt>
                <c:pt idx="1">
                  <c:v>24/7 schemes</c:v>
                </c:pt>
              </c:strCache>
            </c:strRef>
          </c:cat>
          <c:val>
            <c:numRef>
              <c:f>'NAAN Funding(c)(iv)'!$D$43:$E$43</c:f>
              <c:numCache>
                <c:formatCode>"£"#,##0.00_);[Red]\("£"#,##0.00\)</c:formatCode>
                <c:ptCount val="2"/>
                <c:pt idx="0">
                  <c:v>71.636970611870055</c:v>
                </c:pt>
                <c:pt idx="1">
                  <c:v>73.303430426390577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99-4BB6-98F9-312C5062AF0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629086720"/>
        <c:axId val="629082560"/>
      </c:barChart>
      <c:catAx>
        <c:axId val="629086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pPr>
            <a:endParaRPr lang="en-US"/>
          </a:p>
        </c:txPr>
        <c:crossAx val="629082560"/>
        <c:crosses val="autoZero"/>
        <c:auto val="1"/>
        <c:lblAlgn val="ctr"/>
        <c:lblOffset val="100"/>
        <c:noMultiLvlLbl val="0"/>
      </c:catAx>
      <c:valAx>
        <c:axId val="629082560"/>
        <c:scaling>
          <c:orientation val="minMax"/>
          <c:min val="0"/>
        </c:scaling>
        <c:delete val="1"/>
        <c:axPos val="l"/>
        <c:numFmt formatCode="&quot;£&quot;#,##0.00_);[Red]\(&quot;£&quot;#,##0.00\)" sourceLinked="1"/>
        <c:majorTickMark val="none"/>
        <c:minorTickMark val="none"/>
        <c:tickLblPos val="nextTo"/>
        <c:crossAx val="6290867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100">
          <a:latin typeface="+mj-lt"/>
        </a:defRPr>
      </a:pPr>
      <a:endParaRPr lang="en-US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pPr>
            <a:r>
              <a:rPr lang="en-GB" sz="1200" b="0" dirty="0"/>
              <a:t>Funding per call </a:t>
            </a:r>
            <a:r>
              <a:rPr lang="en-GB" sz="1200" b="0" dirty="0" smtClean="0"/>
              <a:t>out by </a:t>
            </a:r>
            <a:r>
              <a:rPr lang="en-GB" sz="1200" b="0" dirty="0"/>
              <a:t>AA type</a:t>
            </a:r>
          </a:p>
        </c:rich>
      </c:tx>
      <c:layout>
        <c:manualLayout>
          <c:xMode val="edge"/>
          <c:yMode val="edge"/>
          <c:x val="0.21500939131111788"/>
          <c:y val="6.811934294334562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j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763841953124137E-2"/>
          <c:y val="0.23793425266026161"/>
          <c:w val="0.92472316093751727"/>
          <c:h val="0.534185221544429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'NAAN Funding(c)(iv)'!$C$20</c:f>
              <c:strCache>
                <c:ptCount val="1"/>
                <c:pt idx="0">
                  <c:v>Volunteers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lt1"/>
                    </a:solidFill>
                    <a:latin typeface="+mj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'NAAN Funding(c)(iv)'!$D$19:$E$19</c:f>
              <c:strCache>
                <c:ptCount val="2"/>
                <c:pt idx="0">
                  <c:v>2013/14</c:v>
                </c:pt>
                <c:pt idx="1">
                  <c:v>2017/18</c:v>
                </c:pt>
              </c:strCache>
            </c:strRef>
          </c:cat>
          <c:val>
            <c:numRef>
              <c:f>'NAAN Funding(c)(iv)'!$D$20:$E$20</c:f>
              <c:numCache>
                <c:formatCode>"£"#,##0.00_);[Red]\("£"#,##0.00\)</c:formatCode>
                <c:ptCount val="2"/>
                <c:pt idx="0">
                  <c:v>63.73</c:v>
                </c:pt>
                <c:pt idx="1">
                  <c:v>64.479261363636368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7C-4F0F-B84E-D760B8BAC8E0}"/>
            </c:ext>
          </c:extLst>
        </c:ser>
        <c:ser>
          <c:idx val="1"/>
          <c:order val="1"/>
          <c:tx>
            <c:strRef>
              <c:f>'NAAN Funding(c)(iv)'!$C$21</c:f>
              <c:strCache>
                <c:ptCount val="1"/>
                <c:pt idx="0">
                  <c:v>Paid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lt1"/>
                    </a:solidFill>
                    <a:latin typeface="+mj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'NAAN Funding(c)(iv)'!$D$19:$E$19</c:f>
              <c:strCache>
                <c:ptCount val="2"/>
                <c:pt idx="0">
                  <c:v>2013/14</c:v>
                </c:pt>
                <c:pt idx="1">
                  <c:v>2017/18</c:v>
                </c:pt>
              </c:strCache>
            </c:strRef>
          </c:cat>
          <c:val>
            <c:numRef>
              <c:f>'NAAN Funding(c)(iv)'!$D$21:$E$21</c:f>
              <c:numCache>
                <c:formatCode>"£"#,##0.00_);[Red]\("£"#,##0.00\)</c:formatCode>
                <c:ptCount val="2"/>
                <c:pt idx="0" formatCode="&quot;£&quot;#,##0_);[Red]\(&quot;£&quot;#,##0\)">
                  <c:v>100</c:v>
                </c:pt>
                <c:pt idx="1">
                  <c:v>78.653120254603323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E7C-4F0F-B84E-D760B8BAC8E0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608892544"/>
        <c:axId val="608895040"/>
      </c:barChart>
      <c:catAx>
        <c:axId val="608892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pPr>
            <a:endParaRPr lang="en-US"/>
          </a:p>
        </c:txPr>
        <c:crossAx val="608895040"/>
        <c:crosses val="autoZero"/>
        <c:auto val="1"/>
        <c:lblAlgn val="ctr"/>
        <c:lblOffset val="100"/>
        <c:noMultiLvlLbl val="0"/>
      </c:catAx>
      <c:valAx>
        <c:axId val="608895040"/>
        <c:scaling>
          <c:orientation val="minMax"/>
          <c:max val="120"/>
          <c:min val="0"/>
        </c:scaling>
        <c:delete val="1"/>
        <c:axPos val="l"/>
        <c:numFmt formatCode="&quot;£&quot;#,##0.00_);[Red]\(&quot;£&quot;#,##0.00\)" sourceLinked="1"/>
        <c:majorTickMark val="none"/>
        <c:minorTickMark val="none"/>
        <c:tickLblPos val="nextTo"/>
        <c:crossAx val="6088925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j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100">
          <a:latin typeface="+mj-lt"/>
        </a:defRPr>
      </a:pPr>
      <a:endParaRPr lang="en-US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 smtClean="0"/>
              <a:t>Contract type</a:t>
            </a:r>
            <a:endParaRPr lang="en-US" sz="2000" b="1" dirty="0"/>
          </a:p>
        </c:rich>
      </c:tx>
      <c:layout>
        <c:manualLayout>
          <c:xMode val="edge"/>
          <c:yMode val="edge"/>
          <c:x val="8.5431573015685769E-2"/>
          <c:y val="2.017961311702104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0785165080857095"/>
          <c:y val="0.18926481584074897"/>
          <c:w val="0.34532475011986336"/>
          <c:h val="0.58508115988931331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165-496F-80B1-0FF663E0B61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165-496F-80B1-0FF663E0B61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165-496F-80B1-0FF663E0B61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165-496F-80B1-0FF663E0B61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1165-496F-80B1-0FF663E0B616}"/>
              </c:ext>
            </c:extLst>
          </c:dPt>
          <c:dLbls>
            <c:dLbl>
              <c:idx val="0"/>
              <c:layout>
                <c:manualLayout>
                  <c:x val="-6.4098715214511395E-2"/>
                  <c:y val="0.15017877220247974"/>
                </c:manualLayout>
              </c:layout>
              <c:tx>
                <c:rich>
                  <a:bodyPr/>
                  <a:lstStyle/>
                  <a:p>
                    <a:endParaRPr lang="en-US"/>
                  </a:p>
                  <a:p>
                    <a:r>
                      <a:rPr lang="en-US"/>
                      <a:t> </a:t>
                    </a:r>
                    <a:fld id="{15C7E6D7-C8A6-4AF5-9F37-0444F40CD147}" type="PERCENTAGE">
                      <a:rPr lang="en-US"/>
                      <a:pPr/>
                      <a:t>[PERCENTAGE]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300852429553251"/>
                      <c:h val="0.2094240023801198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165-496F-80B1-0FF663E0B616}"/>
                </c:ext>
              </c:extLst>
            </c:dLbl>
            <c:dLbl>
              <c:idx val="1"/>
              <c:layout>
                <c:manualLayout>
                  <c:x val="-0.10187944114080193"/>
                  <c:y val="5.4032263087900483E-2"/>
                </c:manualLayout>
              </c:layout>
              <c:tx>
                <c:rich>
                  <a:bodyPr/>
                  <a:lstStyle/>
                  <a:p>
                    <a:fld id="{9DBBF7F2-905E-4949-A361-CA619791F5E3}" type="PERCENTAGE">
                      <a:rPr lang="en-US" baseline="0" smtClean="0"/>
                      <a:pPr/>
                      <a:t>[PERCENTAGE]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165-496F-80B1-0FF663E0B616}"/>
                </c:ext>
              </c:extLst>
            </c:dLbl>
            <c:dLbl>
              <c:idx val="2"/>
              <c:layout>
                <c:manualLayout>
                  <c:x val="3.6750709191654046E-2"/>
                  <c:y val="-0.1955967303964172"/>
                </c:manualLayout>
              </c:layout>
              <c:tx>
                <c:rich>
                  <a:bodyPr/>
                  <a:lstStyle/>
                  <a:p>
                    <a:fld id="{04035145-F8C1-40EB-B067-9F0AEBF4BDCA}" type="PERCENTAGE">
                      <a:rPr lang="en-US" baseline="0" smtClean="0"/>
                      <a:pPr/>
                      <a:t>[PERCENTAGE]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1165-496F-80B1-0FF663E0B616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C6BB60B3-A03E-436D-ABF3-5514D8A954B5}" type="PERCENTAGE">
                      <a:rPr lang="en-US" baseline="0" smtClean="0">
                        <a:solidFill>
                          <a:schemeClr val="bg1"/>
                        </a:solidFill>
                      </a:rPr>
                      <a:pPr/>
                      <a:t>[PERCENTAGE]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1165-496F-80B1-0FF663E0B616}"/>
                </c:ext>
              </c:extLst>
            </c:dLbl>
            <c:dLbl>
              <c:idx val="4"/>
              <c:layout>
                <c:manualLayout>
                  <c:x val="1.9787236841323604E-2"/>
                  <c:y val="0.11554963887392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900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FD2CDC1-989B-4794-B262-F99EE4BDAF06}" type="PERCENTAGE">
                      <a:rPr lang="en-US" sz="900"/>
                      <a:pPr>
                        <a:defRPr sz="900">
                          <a:solidFill>
                            <a:schemeClr val="bg1"/>
                          </a:solidFill>
                        </a:defRPr>
                      </a:pPr>
                      <a:t>[PERCENTAGE]</a:t>
                    </a:fld>
                    <a:endParaRPr lang="en-GB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7980733733957137E-2"/>
                      <c:h val="0.137036367996661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1165-496F-80B1-0FF663E0B61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'NAAN Schemes 3(e)'!$A$118:$A$122</c:f>
              <c:strCache>
                <c:ptCount val="5"/>
                <c:pt idx="0">
                  <c:v>Single area (adults only)</c:v>
                </c:pt>
                <c:pt idx="1">
                  <c:v>Single area (combined with children)</c:v>
                </c:pt>
                <c:pt idx="2">
                  <c:v>Multiple areas (adults only)</c:v>
                </c:pt>
                <c:pt idx="3">
                  <c:v>Multiple areas (combined with children)</c:v>
                </c:pt>
                <c:pt idx="4">
                  <c:v>Unknown</c:v>
                </c:pt>
              </c:strCache>
            </c:strRef>
          </c:cat>
          <c:val>
            <c:numRef>
              <c:f>'NAAN Schemes 3(e)'!$B$118:$B$122</c:f>
              <c:numCache>
                <c:formatCode>General</c:formatCode>
                <c:ptCount val="5"/>
                <c:pt idx="0">
                  <c:v>13</c:v>
                </c:pt>
                <c:pt idx="1">
                  <c:v>31</c:v>
                </c:pt>
                <c:pt idx="2">
                  <c:v>63</c:v>
                </c:pt>
                <c:pt idx="3">
                  <c:v>32</c:v>
                </c:pt>
                <c:pt idx="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1165-496F-80B1-0FF663E0B6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607132218590903"/>
          <c:y val="0.15100333562768042"/>
          <c:w val="0.52266596680707567"/>
          <c:h val="0.6717015127118248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100"/>
      </a:pPr>
      <a:endParaRPr lang="en-US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 smtClean="0"/>
              <a:t>Provider </a:t>
            </a:r>
            <a:r>
              <a:rPr lang="en-US" sz="2000" b="1" dirty="0"/>
              <a:t>size </a:t>
            </a:r>
          </a:p>
        </c:rich>
      </c:tx>
      <c:layout>
        <c:manualLayout>
          <c:xMode val="edge"/>
          <c:yMode val="edge"/>
          <c:x val="2.2885648074250049E-2"/>
          <c:y val="2.301745711314041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3790737095363082E-2"/>
          <c:y val="0.22493197133004211"/>
          <c:w val="0.45715496500437447"/>
          <c:h val="0.77506802866995794"/>
        </c:manualLayout>
      </c:layout>
      <c:pieChart>
        <c:varyColors val="1"/>
        <c:ser>
          <c:idx val="0"/>
          <c:order val="0"/>
          <c:tx>
            <c:strRef>
              <c:f>'NAAN Providers 3(d)'!$D$246</c:f>
              <c:strCache>
                <c:ptCount val="1"/>
                <c:pt idx="0">
                  <c:v>% of LA areas with service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92D-486A-BA41-41C890C822F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92D-486A-BA41-41C890C822F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92D-486A-BA41-41C890C822F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'NAAN Providers 3(d)'!$C$247:$C$249</c:f>
              <c:strCache>
                <c:ptCount val="3"/>
                <c:pt idx="0">
                  <c:v>Small (1 area)</c:v>
                </c:pt>
                <c:pt idx="1">
                  <c:v>Medium  (2-10 areas)</c:v>
                </c:pt>
                <c:pt idx="2">
                  <c:v>Large (11+ areas)</c:v>
                </c:pt>
              </c:strCache>
            </c:strRef>
          </c:cat>
          <c:val>
            <c:numRef>
              <c:f>'NAAN Providers 3(d)'!$D$247:$D$249</c:f>
              <c:numCache>
                <c:formatCode>0%</c:formatCode>
                <c:ptCount val="3"/>
                <c:pt idx="0">
                  <c:v>0.20279720279720295</c:v>
                </c:pt>
                <c:pt idx="1">
                  <c:v>0.25174825174825177</c:v>
                </c:pt>
                <c:pt idx="2">
                  <c:v>0.58741258741258739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92D-486A-BA41-41C890C822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3764271151725329"/>
          <c:y val="0.26241266476103331"/>
          <c:w val="0.45835787044530846"/>
          <c:h val="0.6317260277006414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10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en-US" sz="1800" b="0" dirty="0" smtClean="0"/>
              <a:t>Proportion </a:t>
            </a:r>
            <a:r>
              <a:rPr lang="en-US" sz="1800" b="0" dirty="0"/>
              <a:t>of adult </a:t>
            </a:r>
            <a:r>
              <a:rPr lang="en-US" sz="1800" b="0" dirty="0" smtClean="0"/>
              <a:t>detentions recorded </a:t>
            </a:r>
            <a:r>
              <a:rPr lang="en-US" sz="1800" b="0" dirty="0"/>
              <a:t>as needing </a:t>
            </a:r>
            <a:r>
              <a:rPr lang="en-US" sz="1800" b="0" dirty="0" smtClean="0"/>
              <a:t>AA</a:t>
            </a:r>
            <a:endParaRPr lang="en-US" sz="1800" b="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Charts!$B$6</c:f>
              <c:strCache>
                <c:ptCount val="1"/>
                <c:pt idx="0">
                  <c:v>% of adults identified as requiring an AA</c:v>
                </c:pt>
              </c:strCache>
            </c:strRef>
          </c:tx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Pt>
            <c:idx val="2"/>
            <c:invertIfNegative val="0"/>
            <c:bubble3D val="0"/>
            <c:spPr>
              <a:gradFill>
                <a:gsLst>
                  <a:gs pos="0">
                    <a:schemeClr val="accent1"/>
                  </a:gs>
                  <a:gs pos="100000">
                    <a:schemeClr val="accent1">
                      <a:lumMod val="84000"/>
                    </a:schemeClr>
                  </a:gs>
                </a:gsLst>
                <a:lin ang="5400000" scaled="1"/>
              </a:gra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1457-4D00-885D-F5F5E084336B}"/>
              </c:ext>
            </c:extLst>
          </c:dPt>
          <c:dPt>
            <c:idx val="3"/>
            <c:invertIfNegative val="0"/>
            <c:bubble3D val="0"/>
            <c:spPr>
              <a:gradFill>
                <a:gsLst>
                  <a:gs pos="0">
                    <a:schemeClr val="accent1"/>
                  </a:gs>
                  <a:gs pos="100000">
                    <a:schemeClr val="accent1">
                      <a:lumMod val="84000"/>
                    </a:schemeClr>
                  </a:gs>
                </a:gsLst>
                <a:lin ang="5400000" scaled="1"/>
              </a:gra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1457-4D00-885D-F5F5E084336B}"/>
              </c:ext>
            </c:extLst>
          </c:dPt>
          <c:dPt>
            <c:idx val="4"/>
            <c:invertIfNegative val="0"/>
            <c:bubble3D val="0"/>
            <c:spPr>
              <a:gradFill>
                <a:gsLst>
                  <a:gs pos="0">
                    <a:schemeClr val="accent1"/>
                  </a:gs>
                  <a:gs pos="100000">
                    <a:schemeClr val="accent1">
                      <a:lumMod val="84000"/>
                    </a:schemeClr>
                  </a:gs>
                </a:gsLst>
                <a:lin ang="5400000" scaled="1"/>
              </a:gra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1457-4D00-885D-F5F5E084336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1"/>
                </a:solidFill>
                <a:prstDash val="sysDash"/>
              </a:ln>
              <a:effectLst/>
            </c:spPr>
            <c:trendlineType val="linear"/>
            <c:dispRSqr val="0"/>
            <c:dispEq val="0"/>
          </c:trendline>
          <c:cat>
            <c:strRef>
              <c:f>Charts!$C$3:$H$3</c:f>
              <c:strCache>
                <c:ptCount val="6"/>
                <c:pt idx="0">
                  <c:v>2012/13</c:v>
                </c:pt>
                <c:pt idx="1">
                  <c:v>2013/14</c:v>
                </c:pt>
                <c:pt idx="2">
                  <c:v>2014/15</c:v>
                </c:pt>
                <c:pt idx="3">
                  <c:v>2015/16</c:v>
                </c:pt>
                <c:pt idx="4">
                  <c:v>2016/17</c:v>
                </c:pt>
                <c:pt idx="5">
                  <c:v>2017/18</c:v>
                </c:pt>
              </c:strCache>
            </c:strRef>
          </c:cat>
          <c:val>
            <c:numRef>
              <c:f>Charts!$C$6:$H$6</c:f>
              <c:numCache>
                <c:formatCode>0.0%</c:formatCode>
                <c:ptCount val="6"/>
                <c:pt idx="0">
                  <c:v>2.7209006889971268E-2</c:v>
                </c:pt>
                <c:pt idx="1">
                  <c:v>3.1161481128273247E-2</c:v>
                </c:pt>
                <c:pt idx="5">
                  <c:v>5.9107791137773889E-2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457-4D00-885D-F5F5E084336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243460840"/>
        <c:axId val="243456576"/>
      </c:barChart>
      <c:catAx>
        <c:axId val="243460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3456576"/>
        <c:crosses val="autoZero"/>
        <c:auto val="1"/>
        <c:lblAlgn val="ctr"/>
        <c:lblOffset val="100"/>
        <c:noMultiLvlLbl val="0"/>
      </c:catAx>
      <c:valAx>
        <c:axId val="243456576"/>
        <c:scaling>
          <c:orientation val="minMax"/>
          <c:max val="6.0000000000000012E-2"/>
        </c:scaling>
        <c:delete val="1"/>
        <c:axPos val="l"/>
        <c:numFmt formatCode="0.0%" sourceLinked="1"/>
        <c:majorTickMark val="none"/>
        <c:minorTickMark val="none"/>
        <c:tickLblPos val="nextTo"/>
        <c:crossAx val="243460840"/>
        <c:crosses val="autoZero"/>
        <c:crossBetween val="between"/>
        <c:majorUnit val="1.0000000000000002E-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 smtClean="0"/>
              <a:t>Provider </a:t>
            </a:r>
            <a:r>
              <a:rPr lang="en-US" sz="2000" b="1" dirty="0"/>
              <a:t>sector</a:t>
            </a:r>
          </a:p>
        </c:rich>
      </c:tx>
      <c:layout>
        <c:manualLayout>
          <c:xMode val="edge"/>
          <c:yMode val="edge"/>
          <c:x val="8.4312397336030465E-2"/>
          <c:y val="1.057283978984191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007296894824207"/>
          <c:y val="0.23150564731170981"/>
          <c:w val="0.43794523780538114"/>
          <c:h val="0.63191282651967917"/>
        </c:manualLayout>
      </c:layout>
      <c:pieChart>
        <c:varyColors val="1"/>
        <c:ser>
          <c:idx val="0"/>
          <c:order val="0"/>
          <c:tx>
            <c:strRef>
              <c:f>'NAAN Providers 3(d)'!$D$260</c:f>
              <c:strCache>
                <c:ptCount val="1"/>
                <c:pt idx="0">
                  <c:v>% of local authority areas with a service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E4A-4B9D-ACE2-453E1E37089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E4A-4B9D-ACE2-453E1E37089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E4A-4B9D-ACE2-453E1E37089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'NAAN Providers 3(d)'!$A$261:$A$263</c:f>
              <c:strCache>
                <c:ptCount val="3"/>
                <c:pt idx="0">
                  <c:v>Charity</c:v>
                </c:pt>
                <c:pt idx="1">
                  <c:v>Private</c:v>
                </c:pt>
                <c:pt idx="2">
                  <c:v>Public</c:v>
                </c:pt>
              </c:strCache>
            </c:strRef>
          </c:cat>
          <c:val>
            <c:numRef>
              <c:f>'NAAN Providers 3(d)'!$D$261:$D$263</c:f>
              <c:numCache>
                <c:formatCode>0%</c:formatCode>
                <c:ptCount val="3"/>
                <c:pt idx="0">
                  <c:v>0.49650349650349651</c:v>
                </c:pt>
                <c:pt idx="1">
                  <c:v>0.33566433566433568</c:v>
                </c:pt>
                <c:pt idx="2">
                  <c:v>0.20979020979020979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E4A-4B9D-ACE2-453E1E3708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9997472886903613"/>
          <c:y val="0.33338245125046723"/>
          <c:w val="0.20522725843423992"/>
          <c:h val="0.4475095967252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100"/>
      </a:pPr>
      <a:endParaRPr lang="en-US"/>
    </a:p>
  </c:txPr>
  <c:externalData r:id="rId3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 smtClean="0"/>
              <a:t>AA </a:t>
            </a:r>
            <a:r>
              <a:rPr lang="en-US" sz="2000" b="1" dirty="0"/>
              <a:t>type</a:t>
            </a:r>
          </a:p>
        </c:rich>
      </c:tx>
      <c:layout>
        <c:manualLayout>
          <c:xMode val="edge"/>
          <c:yMode val="edge"/>
          <c:x val="5.714050907702406E-2"/>
          <c:y val="3.433210317472832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6197129479708188E-2"/>
          <c:y val="0.2600044064037933"/>
          <c:w val="0.37594649863323276"/>
          <c:h val="0.73992485684819576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8C9-43FF-A46C-C034462B984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8C9-43FF-A46C-C034462B984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8C9-43FF-A46C-C034462B9849}"/>
              </c:ext>
            </c:extLst>
          </c:dPt>
          <c:dLbls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8C9-43FF-A46C-C034462B984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'NAAN Volunteering 3(d)(iv)'!$C$5:$C$7</c:f>
              <c:strCache>
                <c:ptCount val="3"/>
                <c:pt idx="0">
                  <c:v>Volunteers</c:v>
                </c:pt>
                <c:pt idx="1">
                  <c:v>No volunteers</c:v>
                </c:pt>
                <c:pt idx="2">
                  <c:v>Unknown</c:v>
                </c:pt>
              </c:strCache>
            </c:strRef>
          </c:cat>
          <c:val>
            <c:numRef>
              <c:f>'NAAN Volunteering 3(d)(iv)'!$D$5:$D$7</c:f>
              <c:numCache>
                <c:formatCode>General</c:formatCode>
                <c:ptCount val="3"/>
                <c:pt idx="0">
                  <c:v>82</c:v>
                </c:pt>
                <c:pt idx="1">
                  <c:v>60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8C9-43FF-A46C-C034462B98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6346905012136197"/>
          <c:y val="0.26700734445687468"/>
          <c:w val="0.25938566552901021"/>
          <c:h val="0.6852845487063059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900"/>
      </a:pPr>
      <a:endParaRPr lang="en-US"/>
    </a:p>
  </c:txPr>
  <c:externalData r:id="rId3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j-lt"/>
                <a:ea typeface="+mn-ea"/>
                <a:cs typeface="+mn-cs"/>
              </a:defRPr>
            </a:pPr>
            <a:r>
              <a:rPr lang="en-GB" sz="1600" dirty="0"/>
              <a:t>Chart: Average (mean) recorded need for </a:t>
            </a:r>
            <a:r>
              <a:rPr lang="en-GB" sz="1600" dirty="0" smtClean="0"/>
              <a:t>AAs by </a:t>
            </a:r>
            <a:r>
              <a:rPr lang="en-GB" sz="1600" dirty="0"/>
              <a:t>presence of L&amp;D (2017/18)</a:t>
            </a:r>
          </a:p>
        </c:rich>
      </c:tx>
      <c:layout/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j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0585291255387181E-2"/>
          <c:y val="0.19119245067200458"/>
          <c:w val="0.93882941748922566"/>
          <c:h val="0.68348077880027647"/>
        </c:manualLayout>
      </c:layout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j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'AA Police vs L&amp;D 4(b)'!$A$4:$A$6</c:f>
              <c:strCache>
                <c:ptCount val="2"/>
                <c:pt idx="0">
                  <c:v>Territorial forces with L&amp;D</c:v>
                </c:pt>
                <c:pt idx="1">
                  <c:v>Territorial forces without L&amp;D</c:v>
                </c:pt>
              </c:strCache>
              <c:extLst/>
            </c:strRef>
          </c:cat>
          <c:val>
            <c:numRef>
              <c:f>'AA Police vs L&amp;D 4(b)'!$B$4:$B$6</c:f>
              <c:numCache>
                <c:formatCode>0.0%</c:formatCode>
                <c:ptCount val="2"/>
                <c:pt idx="0">
                  <c:v>6.0528378682306802E-2</c:v>
                </c:pt>
                <c:pt idx="1">
                  <c:v>5.2941727855022651E-2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1FDF-4456-BF73-1E8676F3147C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991202848"/>
        <c:axId val="1991206176"/>
      </c:barChart>
      <c:catAx>
        <c:axId val="1991202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j-lt"/>
                <a:ea typeface="+mn-ea"/>
                <a:cs typeface="+mn-cs"/>
              </a:defRPr>
            </a:pPr>
            <a:endParaRPr lang="en-US"/>
          </a:p>
        </c:txPr>
        <c:crossAx val="1991206176"/>
        <c:crosses val="autoZero"/>
        <c:auto val="1"/>
        <c:lblAlgn val="ctr"/>
        <c:lblOffset val="100"/>
        <c:noMultiLvlLbl val="0"/>
      </c:catAx>
      <c:valAx>
        <c:axId val="1991206176"/>
        <c:scaling>
          <c:orientation val="minMax"/>
          <c:max val="7.0000000000000007E-2"/>
        </c:scaling>
        <c:delete val="1"/>
        <c:axPos val="l"/>
        <c:numFmt formatCode="0.0%" sourceLinked="1"/>
        <c:majorTickMark val="none"/>
        <c:minorTickMark val="none"/>
        <c:tickLblPos val="nextTo"/>
        <c:crossAx val="19912028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+mj-lt"/>
        </a:defRPr>
      </a:pPr>
      <a:endParaRPr lang="en-US"/>
    </a:p>
  </c:txPr>
  <c:externalData r:id="rId3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en-GB" sz="1600" dirty="0"/>
              <a:t>Chart: Average (mean) recorded need for AAs 2017/18</a:t>
            </a:r>
          </a:p>
          <a:p>
            <a:pPr>
              <a:defRPr sz="1600"/>
            </a:pPr>
            <a:r>
              <a:rPr lang="en-GB" sz="1600" dirty="0"/>
              <a:t>by AA provision population coverage</a:t>
            </a:r>
          </a:p>
        </c:rich>
      </c:tx>
      <c:layout/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'AA Impact Custody 4(c)(i) A'!$C$224</c:f>
              <c:strCache>
                <c:ptCount val="1"/>
                <c:pt idx="0">
                  <c:v>Population</c:v>
                </c:pt>
              </c:strCache>
            </c:strRef>
          </c:tx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'AA Impact Custody 4(c)(i) A'!$A$225:$A$229</c:f>
              <c:strCache>
                <c:ptCount val="2"/>
                <c:pt idx="0">
                  <c:v>51% to 100% of population</c:v>
                </c:pt>
                <c:pt idx="1">
                  <c:v>0% to 50% of population</c:v>
                </c:pt>
              </c:strCache>
              <c:extLst/>
            </c:strRef>
          </c:cat>
          <c:val>
            <c:numRef>
              <c:f>'AA Impact Custody 4(c)(i) A'!$C$225:$C$229</c:f>
              <c:numCache>
                <c:formatCode>0.00%</c:formatCode>
                <c:ptCount val="2"/>
                <c:pt idx="0">
                  <c:v>6.0353786217519009E-2</c:v>
                </c:pt>
                <c:pt idx="1">
                  <c:v>3.1127630719223726E-2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E148-41A6-BCE0-D9B02BBE884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991202848"/>
        <c:axId val="1991206176"/>
      </c:barChart>
      <c:catAx>
        <c:axId val="1991202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91206176"/>
        <c:crosses val="autoZero"/>
        <c:auto val="1"/>
        <c:lblAlgn val="ctr"/>
        <c:lblOffset val="100"/>
        <c:noMultiLvlLbl val="0"/>
      </c:catAx>
      <c:valAx>
        <c:axId val="1991206176"/>
        <c:scaling>
          <c:orientation val="minMax"/>
          <c:max val="7.0000000000000007E-2"/>
        </c:scaling>
        <c:delete val="1"/>
        <c:axPos val="l"/>
        <c:numFmt formatCode="0.00%" sourceLinked="1"/>
        <c:majorTickMark val="none"/>
        <c:minorTickMark val="none"/>
        <c:tickLblPos val="nextTo"/>
        <c:crossAx val="19912028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j-lt"/>
                <a:ea typeface="+mn-ea"/>
                <a:cs typeface="+mn-cs"/>
              </a:defRPr>
            </a:pPr>
            <a:r>
              <a:rPr lang="en-GB" sz="1600"/>
              <a:t>Chart: Average (mean) recorded need for AAs </a:t>
            </a:r>
          </a:p>
          <a:p>
            <a:pPr>
              <a:defRPr sz="1600"/>
            </a:pPr>
            <a:r>
              <a:rPr lang="en-GB" sz="1600"/>
              <a:t>Voluntary interviews (2017/18)</a:t>
            </a:r>
          </a:p>
        </c:rich>
      </c:tx>
      <c:layout/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j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'AA Impact Vol 4(c)(ii)'!$C$127</c:f>
              <c:strCache>
                <c:ptCount val="1"/>
                <c:pt idx="0">
                  <c:v>Population</c:v>
                </c:pt>
              </c:strCache>
            </c:strRef>
          </c:tx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lt1"/>
                    </a:solidFill>
                    <a:latin typeface="+mj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'AA Impact Vol 4(c)(ii)'!$A$128:$A$132</c:f>
              <c:strCache>
                <c:ptCount val="2"/>
                <c:pt idx="0">
                  <c:v>51% to 100% of population</c:v>
                </c:pt>
                <c:pt idx="1">
                  <c:v>0% to 50% of population</c:v>
                </c:pt>
              </c:strCache>
              <c:extLst/>
            </c:strRef>
          </c:cat>
          <c:val>
            <c:numRef>
              <c:f>'AA Impact Vol 4(c)(ii)'!$C$128:$C$132</c:f>
              <c:numCache>
                <c:formatCode>0.0%</c:formatCode>
                <c:ptCount val="2"/>
                <c:pt idx="0">
                  <c:v>8.5877173529604237E-2</c:v>
                </c:pt>
                <c:pt idx="1">
                  <c:v>1.347740197545645E-2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DDB1-40D7-BC6A-07FE8728CBD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991202848"/>
        <c:axId val="1991206176"/>
      </c:barChart>
      <c:catAx>
        <c:axId val="1991202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j-lt"/>
                <a:ea typeface="+mn-ea"/>
                <a:cs typeface="+mn-cs"/>
              </a:defRPr>
            </a:pPr>
            <a:endParaRPr lang="en-US"/>
          </a:p>
        </c:txPr>
        <c:crossAx val="1991206176"/>
        <c:crosses val="autoZero"/>
        <c:auto val="1"/>
        <c:lblAlgn val="ctr"/>
        <c:lblOffset val="100"/>
        <c:noMultiLvlLbl val="0"/>
      </c:catAx>
      <c:valAx>
        <c:axId val="1991206176"/>
        <c:scaling>
          <c:orientation val="minMax"/>
          <c:min val="0"/>
        </c:scaling>
        <c:delete val="1"/>
        <c:axPos val="l"/>
        <c:numFmt formatCode="0.0%" sourceLinked="1"/>
        <c:majorTickMark val="out"/>
        <c:minorTickMark val="none"/>
        <c:tickLblPos val="nextTo"/>
        <c:crossAx val="19912028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latin typeface="+mj-lt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0" dirty="0" smtClean="0"/>
              <a:t>%of </a:t>
            </a:r>
            <a:r>
              <a:rPr lang="en-US" sz="1800" b="0" dirty="0"/>
              <a:t>adult detentions recorded as needing an </a:t>
            </a:r>
            <a:r>
              <a:rPr lang="en-US" sz="1800" b="0" dirty="0" smtClean="0"/>
              <a:t>AA</a:t>
            </a:r>
            <a:endParaRPr lang="en-GB" sz="1800" b="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0031475126101172E-2"/>
          <c:y val="0.10698628213671986"/>
          <c:w val="0.87183447293994099"/>
          <c:h val="0.534941788430028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'Police - Custody AA'!$G$4</c:f>
              <c:strCache>
                <c:ptCount val="1"/>
                <c:pt idx="0">
                  <c:v>% AA (detention)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accent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'Police - Custody AA'!$A$5:$A$35</c:f>
              <c:strCache>
                <c:ptCount val="31"/>
                <c:pt idx="0">
                  <c:v>South Yorkshire Police</c:v>
                </c:pt>
                <c:pt idx="1">
                  <c:v>Dyfed-Powys Police</c:v>
                </c:pt>
                <c:pt idx="2">
                  <c:v>West Midlands Police</c:v>
                </c:pt>
                <c:pt idx="3">
                  <c:v>Humberside Police</c:v>
                </c:pt>
                <c:pt idx="4">
                  <c:v>Warwickshire Police</c:v>
                </c:pt>
                <c:pt idx="5">
                  <c:v>Cheshire Constabulary</c:v>
                </c:pt>
                <c:pt idx="6">
                  <c:v>Lincolnshire Police</c:v>
                </c:pt>
                <c:pt idx="7">
                  <c:v>West Mercia Police</c:v>
                </c:pt>
                <c:pt idx="8">
                  <c:v>Northumbria Police</c:v>
                </c:pt>
                <c:pt idx="9">
                  <c:v>Thames Valley Police</c:v>
                </c:pt>
                <c:pt idx="10">
                  <c:v>Gloucestershire Constabulary</c:v>
                </c:pt>
                <c:pt idx="11">
                  <c:v>West Yorkshire Police</c:v>
                </c:pt>
                <c:pt idx="12">
                  <c:v>Staffordshire Police</c:v>
                </c:pt>
                <c:pt idx="13">
                  <c:v>North Wales Police</c:v>
                </c:pt>
                <c:pt idx="14">
                  <c:v>Cumbria Constabulary</c:v>
                </c:pt>
                <c:pt idx="15">
                  <c:v>Merseyside Police</c:v>
                </c:pt>
                <c:pt idx="16">
                  <c:v>Surrey Police</c:v>
                </c:pt>
                <c:pt idx="17">
                  <c:v>South Wales Police</c:v>
                </c:pt>
                <c:pt idx="18">
                  <c:v>North Yorkshire Police</c:v>
                </c:pt>
                <c:pt idx="19">
                  <c:v>Avon and Somerset Constabulary</c:v>
                </c:pt>
                <c:pt idx="20">
                  <c:v>Gwent Police</c:v>
                </c:pt>
                <c:pt idx="21">
                  <c:v>Metropolitan Police Service (MPS)</c:v>
                </c:pt>
                <c:pt idx="22">
                  <c:v>Norfolk Constabulary</c:v>
                </c:pt>
                <c:pt idx="23">
                  <c:v>Suffolk Constabulary</c:v>
                </c:pt>
                <c:pt idx="24">
                  <c:v>Dorset Police</c:v>
                </c:pt>
                <c:pt idx="25">
                  <c:v>Cambridgeshire Constabulary</c:v>
                </c:pt>
                <c:pt idx="26">
                  <c:v>Hampshire Constabulary</c:v>
                </c:pt>
                <c:pt idx="27">
                  <c:v>Essex Police</c:v>
                </c:pt>
                <c:pt idx="28">
                  <c:v>Leicestershire Police</c:v>
                </c:pt>
                <c:pt idx="29">
                  <c:v>Derbyshire Constabulary</c:v>
                </c:pt>
                <c:pt idx="30">
                  <c:v>British Transport Police</c:v>
                </c:pt>
              </c:strCache>
            </c:strRef>
          </c:cat>
          <c:val>
            <c:numRef>
              <c:f>'Police - Custody AA'!$G$5:$G$35</c:f>
              <c:numCache>
                <c:formatCode>0.00%</c:formatCode>
                <c:ptCount val="31"/>
                <c:pt idx="0">
                  <c:v>1.636214889555495E-3</c:v>
                </c:pt>
                <c:pt idx="1">
                  <c:v>3.559352197899982E-3</c:v>
                </c:pt>
                <c:pt idx="2">
                  <c:v>6.1823484708443729E-3</c:v>
                </c:pt>
                <c:pt idx="3">
                  <c:v>1.78359096313912E-2</c:v>
                </c:pt>
                <c:pt idx="4">
                  <c:v>1.8429259994329459E-2</c:v>
                </c:pt>
                <c:pt idx="5">
                  <c:v>2.5125628140703519E-2</c:v>
                </c:pt>
                <c:pt idx="6">
                  <c:v>2.5198938992042442E-2</c:v>
                </c:pt>
                <c:pt idx="7">
                  <c:v>2.5670041691483025E-2</c:v>
                </c:pt>
                <c:pt idx="8">
                  <c:v>2.9692353202189024E-2</c:v>
                </c:pt>
                <c:pt idx="9">
                  <c:v>3.0099989691784353E-2</c:v>
                </c:pt>
                <c:pt idx="10">
                  <c:v>3.3880116510807912E-2</c:v>
                </c:pt>
                <c:pt idx="11">
                  <c:v>4.0752493200362644E-2</c:v>
                </c:pt>
                <c:pt idx="12">
                  <c:v>4.3058325024925223E-2</c:v>
                </c:pt>
                <c:pt idx="13">
                  <c:v>4.8271922307912024E-2</c:v>
                </c:pt>
                <c:pt idx="14">
                  <c:v>4.8674959437533805E-2</c:v>
                </c:pt>
                <c:pt idx="15">
                  <c:v>5.0331125827814571E-2</c:v>
                </c:pt>
                <c:pt idx="16">
                  <c:v>5.0484787696422603E-2</c:v>
                </c:pt>
                <c:pt idx="17">
                  <c:v>5.2619378766805745E-2</c:v>
                </c:pt>
                <c:pt idx="18">
                  <c:v>5.2694610778443111E-2</c:v>
                </c:pt>
                <c:pt idx="19">
                  <c:v>6.318486616147849E-2</c:v>
                </c:pt>
                <c:pt idx="20">
                  <c:v>6.4425770308123242E-2</c:v>
                </c:pt>
                <c:pt idx="21">
                  <c:v>7.225441370045188E-2</c:v>
                </c:pt>
                <c:pt idx="22">
                  <c:v>7.6681579153912563E-2</c:v>
                </c:pt>
                <c:pt idx="23">
                  <c:v>8.3142726440988107E-2</c:v>
                </c:pt>
                <c:pt idx="24">
                  <c:v>9.6272434422457434E-2</c:v>
                </c:pt>
                <c:pt idx="25">
                  <c:v>0.11350626118067979</c:v>
                </c:pt>
                <c:pt idx="26">
                  <c:v>0.12295409181636727</c:v>
                </c:pt>
                <c:pt idx="27">
                  <c:v>0.1320341047503045</c:v>
                </c:pt>
                <c:pt idx="28">
                  <c:v>0.14659038193907531</c:v>
                </c:pt>
                <c:pt idx="29">
                  <c:v>0.14769073370359545</c:v>
                </c:pt>
                <c:pt idx="30">
                  <c:v>0.15705128205128205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18-4385-8B31-F12CE4A3E92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691308256"/>
        <c:axId val="691308912"/>
      </c:barChart>
      <c:catAx>
        <c:axId val="691308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1308912"/>
        <c:crosses val="autoZero"/>
        <c:auto val="1"/>
        <c:lblAlgn val="ctr"/>
        <c:lblOffset val="100"/>
        <c:noMultiLvlLbl val="0"/>
      </c:catAx>
      <c:valAx>
        <c:axId val="691308912"/>
        <c:scaling>
          <c:orientation val="minMax"/>
          <c:max val="0.16000000000000003"/>
          <c:min val="0"/>
        </c:scaling>
        <c:delete val="1"/>
        <c:axPos val="l"/>
        <c:numFmt formatCode="0%" sourceLinked="0"/>
        <c:majorTickMark val="none"/>
        <c:minorTickMark val="none"/>
        <c:tickLblPos val="nextTo"/>
        <c:crossAx val="69130825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'Police - Voluntary AA'!$E$69</c:f>
              <c:strCache>
                <c:ptCount val="1"/>
                <c:pt idx="0">
                  <c:v>Recorded rate</c:v>
                </c:pt>
              </c:strCache>
            </c:strRef>
          </c:tx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'Police - Voluntary AA'!$D$70:$D$71</c:f>
              <c:strCache>
                <c:ptCount val="2"/>
                <c:pt idx="0">
                  <c:v>Custody </c:v>
                </c:pt>
                <c:pt idx="1">
                  <c:v>Voluntary Interview</c:v>
                </c:pt>
              </c:strCache>
            </c:strRef>
          </c:cat>
          <c:val>
            <c:numRef>
              <c:f>'Police - Voluntary AA'!$E$70:$E$71</c:f>
              <c:numCache>
                <c:formatCode>0.0%</c:formatCode>
                <c:ptCount val="2"/>
                <c:pt idx="0" formatCode="0.00%">
                  <c:v>5.9107791137773889E-2</c:v>
                </c:pt>
                <c:pt idx="1">
                  <c:v>6.8713185319438153E-2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7E-4AEA-9024-1FFF6CE3AD1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996709679"/>
        <c:axId val="1996710095"/>
      </c:barChart>
      <c:catAx>
        <c:axId val="19967096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96710095"/>
        <c:crosses val="autoZero"/>
        <c:auto val="1"/>
        <c:lblAlgn val="ctr"/>
        <c:lblOffset val="100"/>
        <c:noMultiLvlLbl val="0"/>
      </c:catAx>
      <c:valAx>
        <c:axId val="1996710095"/>
        <c:scaling>
          <c:orientation val="minMax"/>
          <c:max val="7.0000000000000007E-2"/>
          <c:min val="0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9670967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'Police - Voluntary AA'!$E$69</c:f>
              <c:strCache>
                <c:ptCount val="1"/>
                <c:pt idx="0">
                  <c:v>Recorded rate</c:v>
                </c:pt>
              </c:strCache>
            </c:strRef>
          </c:tx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'Police - Voluntary AA'!$D$70:$D$71</c:f>
              <c:strCache>
                <c:ptCount val="2"/>
                <c:pt idx="0">
                  <c:v>Custody </c:v>
                </c:pt>
                <c:pt idx="1">
                  <c:v>Voluntary Interview</c:v>
                </c:pt>
              </c:strCache>
            </c:strRef>
          </c:cat>
          <c:val>
            <c:numRef>
              <c:f>'Police - Voluntary AA'!$E$70:$E$71</c:f>
              <c:numCache>
                <c:formatCode>0.0%</c:formatCode>
                <c:ptCount val="2"/>
                <c:pt idx="0" formatCode="0.00%">
                  <c:v>5.9107791137773889E-2</c:v>
                </c:pt>
                <c:pt idx="1">
                  <c:v>6.8713185319438153E-2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B4-47D3-894E-450290EC0160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996709679"/>
        <c:axId val="1996710095"/>
      </c:barChart>
      <c:catAx>
        <c:axId val="19967096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96710095"/>
        <c:crosses val="autoZero"/>
        <c:auto val="1"/>
        <c:lblAlgn val="ctr"/>
        <c:lblOffset val="100"/>
        <c:noMultiLvlLbl val="0"/>
      </c:catAx>
      <c:valAx>
        <c:axId val="1996710095"/>
        <c:scaling>
          <c:orientation val="minMax"/>
          <c:max val="0.22000000000000003"/>
          <c:min val="0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9670967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0" dirty="0" smtClean="0"/>
              <a:t>%adult </a:t>
            </a:r>
            <a:r>
              <a:rPr lang="en-US" sz="1800" b="0" dirty="0"/>
              <a:t>voluntary interviews recorded as needing an </a:t>
            </a:r>
            <a:r>
              <a:rPr lang="en-US" sz="1800" b="0" dirty="0" smtClean="0"/>
              <a:t>AA</a:t>
            </a:r>
            <a:endParaRPr lang="en-US" sz="1800" b="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'Police - Voluntary AA'!$D$4</c:f>
              <c:strCache>
                <c:ptCount val="1"/>
                <c:pt idx="0">
                  <c:v>% AA (voluntary)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accent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'Police - Voluntary AA'!$A$5:$A$19</c:f>
              <c:strCache>
                <c:ptCount val="15"/>
                <c:pt idx="0">
                  <c:v>North Wales Police</c:v>
                </c:pt>
                <c:pt idx="1">
                  <c:v>Lincolnshire Police</c:v>
                </c:pt>
                <c:pt idx="2">
                  <c:v>Leicestershire Police</c:v>
                </c:pt>
                <c:pt idx="3">
                  <c:v>Cumbria Constabulary</c:v>
                </c:pt>
                <c:pt idx="4">
                  <c:v>Northumbria Police</c:v>
                </c:pt>
                <c:pt idx="5">
                  <c:v>Staffordshire Police</c:v>
                </c:pt>
                <c:pt idx="6">
                  <c:v>Humberside Police</c:v>
                </c:pt>
                <c:pt idx="7">
                  <c:v>North Yorkshire Police</c:v>
                </c:pt>
                <c:pt idx="8">
                  <c:v>Gwent Police</c:v>
                </c:pt>
                <c:pt idx="9">
                  <c:v>South Wales Police</c:v>
                </c:pt>
                <c:pt idx="10">
                  <c:v>Merseyside Police</c:v>
                </c:pt>
                <c:pt idx="11">
                  <c:v>Norfolk Constabulary</c:v>
                </c:pt>
                <c:pt idx="12">
                  <c:v>Essex Police</c:v>
                </c:pt>
                <c:pt idx="13">
                  <c:v>Suffolk Constabulary</c:v>
                </c:pt>
                <c:pt idx="14">
                  <c:v>Dorset Police</c:v>
                </c:pt>
              </c:strCache>
            </c:strRef>
          </c:cat>
          <c:val>
            <c:numRef>
              <c:f>'Police - Voluntary AA'!$D$5:$D$19</c:f>
              <c:numCache>
                <c:formatCode>0.0%</c:formatCode>
                <c:ptCount val="15"/>
                <c:pt idx="0">
                  <c:v>0</c:v>
                </c:pt>
                <c:pt idx="1">
                  <c:v>6.1538461538461541E-4</c:v>
                </c:pt>
                <c:pt idx="2">
                  <c:v>1.1741682974559687E-3</c:v>
                </c:pt>
                <c:pt idx="3">
                  <c:v>8.863399374348279E-3</c:v>
                </c:pt>
                <c:pt idx="4">
                  <c:v>1.0306406685236769E-2</c:v>
                </c:pt>
                <c:pt idx="5">
                  <c:v>2.6339419335528285E-2</c:v>
                </c:pt>
                <c:pt idx="6">
                  <c:v>3.9855072463768113E-2</c:v>
                </c:pt>
                <c:pt idx="7">
                  <c:v>4.1841004184100417E-2</c:v>
                </c:pt>
                <c:pt idx="8">
                  <c:v>4.542626011200996E-2</c:v>
                </c:pt>
                <c:pt idx="9">
                  <c:v>4.8237476808905382E-2</c:v>
                </c:pt>
                <c:pt idx="10">
                  <c:v>4.8491191348334205E-2</c:v>
                </c:pt>
                <c:pt idx="11">
                  <c:v>0.18334735071488645</c:v>
                </c:pt>
                <c:pt idx="12">
                  <c:v>0.21212121212121213</c:v>
                </c:pt>
                <c:pt idx="13">
                  <c:v>0.23557692307692307</c:v>
                </c:pt>
                <c:pt idx="14">
                  <c:v>0.24116279069767441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047-4097-B907-2729A86B659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691658528"/>
        <c:axId val="691666728"/>
      </c:barChart>
      <c:catAx>
        <c:axId val="691658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1666728"/>
        <c:crosses val="autoZero"/>
        <c:auto val="1"/>
        <c:lblAlgn val="ctr"/>
        <c:lblOffset val="100"/>
        <c:noMultiLvlLbl val="0"/>
      </c:catAx>
      <c:valAx>
        <c:axId val="691666728"/>
        <c:scaling>
          <c:orientation val="minMax"/>
          <c:max val="0.25"/>
        </c:scaling>
        <c:delete val="1"/>
        <c:axPos val="l"/>
        <c:numFmt formatCode="0.0%" sourceLinked="1"/>
        <c:majorTickMark val="none"/>
        <c:minorTickMark val="none"/>
        <c:tickLblPos val="nextTo"/>
        <c:crossAx val="6916585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0493122894711276E-2"/>
          <c:y val="0.10223970585725201"/>
          <c:w val="0.94046898651461963"/>
          <c:h val="0.513156114648223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'Police - Use of Custody vs Vol'!$B$4</c:f>
              <c:strCache>
                <c:ptCount val="1"/>
                <c:pt idx="0">
                  <c:v>Voluntary interviews (Pro rata)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'Police - Use of Custody vs Vol'!$A$5:$A$34</c:f>
              <c:strCache>
                <c:ptCount val="30"/>
                <c:pt idx="0">
                  <c:v>Suffolk Constabulary</c:v>
                </c:pt>
                <c:pt idx="1">
                  <c:v>Norfolk Constabulary</c:v>
                </c:pt>
                <c:pt idx="2">
                  <c:v>South Wales Police</c:v>
                </c:pt>
                <c:pt idx="3">
                  <c:v>West Yorkshire Police</c:v>
                </c:pt>
                <c:pt idx="4">
                  <c:v>Metropolitan Police Service (MPS)</c:v>
                </c:pt>
                <c:pt idx="5">
                  <c:v>Lincolnshire Police</c:v>
                </c:pt>
                <c:pt idx="6">
                  <c:v>Essex Police</c:v>
                </c:pt>
                <c:pt idx="7">
                  <c:v>Humberside Police</c:v>
                </c:pt>
                <c:pt idx="8">
                  <c:v>Leicestershire Police</c:v>
                </c:pt>
                <c:pt idx="9">
                  <c:v>Gloucestershire Constabulary</c:v>
                </c:pt>
                <c:pt idx="10">
                  <c:v>Cumbria Constabulary</c:v>
                </c:pt>
                <c:pt idx="11">
                  <c:v>Staffordshire Police</c:v>
                </c:pt>
                <c:pt idx="12">
                  <c:v>West Midlands Police</c:v>
                </c:pt>
                <c:pt idx="13">
                  <c:v>North Wales Police</c:v>
                </c:pt>
                <c:pt idx="14">
                  <c:v>Greater Manchester Police</c:v>
                </c:pt>
                <c:pt idx="15">
                  <c:v>Merseyside Police</c:v>
                </c:pt>
                <c:pt idx="16">
                  <c:v>Cleveland Police</c:v>
                </c:pt>
                <c:pt idx="17">
                  <c:v>Northumbria Police</c:v>
                </c:pt>
                <c:pt idx="18">
                  <c:v>North Yorkshire Police</c:v>
                </c:pt>
                <c:pt idx="19">
                  <c:v>Thames Valley Police</c:v>
                </c:pt>
                <c:pt idx="20">
                  <c:v>Warwickshire Police</c:v>
                </c:pt>
                <c:pt idx="21">
                  <c:v>Durham Constabulary</c:v>
                </c:pt>
                <c:pt idx="22">
                  <c:v>Cambridgeshire Constabulary</c:v>
                </c:pt>
                <c:pt idx="23">
                  <c:v>Avon and Somerset Constabulary</c:v>
                </c:pt>
                <c:pt idx="24">
                  <c:v>Dorset Police</c:v>
                </c:pt>
                <c:pt idx="25">
                  <c:v>Gwent Police</c:v>
                </c:pt>
                <c:pt idx="26">
                  <c:v>Surrey Police</c:v>
                </c:pt>
                <c:pt idx="27">
                  <c:v>West Mercia Police</c:v>
                </c:pt>
                <c:pt idx="28">
                  <c:v>Dyfed Powys Police</c:v>
                </c:pt>
                <c:pt idx="29">
                  <c:v>Cheshire Constabulary</c:v>
                </c:pt>
              </c:strCache>
            </c:strRef>
          </c:cat>
          <c:val>
            <c:numRef>
              <c:f>'Police - Use of Custody vs Vol'!$E$5:$E$34</c:f>
              <c:numCache>
                <c:formatCode>0%</c:formatCode>
                <c:ptCount val="30"/>
                <c:pt idx="0">
                  <c:v>6.6609735269000853E-2</c:v>
                </c:pt>
                <c:pt idx="1">
                  <c:v>8.5355348169418518E-2</c:v>
                </c:pt>
                <c:pt idx="2">
                  <c:v>9.6733668341708545E-2</c:v>
                </c:pt>
                <c:pt idx="3">
                  <c:v>0.10901086473605558</c:v>
                </c:pt>
                <c:pt idx="4">
                  <c:v>0.11180348813383635</c:v>
                </c:pt>
                <c:pt idx="5">
                  <c:v>0.12562814070351758</c:v>
                </c:pt>
                <c:pt idx="6">
                  <c:v>0.14325666819718663</c:v>
                </c:pt>
                <c:pt idx="7">
                  <c:v>0.14728640802604195</c:v>
                </c:pt>
                <c:pt idx="8">
                  <c:v>0.16495577506617601</c:v>
                </c:pt>
                <c:pt idx="9">
                  <c:v>0.17052390640895218</c:v>
                </c:pt>
                <c:pt idx="10">
                  <c:v>0.17181761175311297</c:v>
                </c:pt>
                <c:pt idx="11">
                  <c:v>0.17231419877249987</c:v>
                </c:pt>
                <c:pt idx="12">
                  <c:v>0.17242610188506061</c:v>
                </c:pt>
                <c:pt idx="13">
                  <c:v>0.18079712970907105</c:v>
                </c:pt>
                <c:pt idx="14">
                  <c:v>0.18128202391118703</c:v>
                </c:pt>
                <c:pt idx="15">
                  <c:v>0.18705951448707908</c:v>
                </c:pt>
                <c:pt idx="16">
                  <c:v>0.20766270118964311</c:v>
                </c:pt>
                <c:pt idx="17">
                  <c:v>0.20979429640018701</c:v>
                </c:pt>
                <c:pt idx="18">
                  <c:v>0.22253258845437615</c:v>
                </c:pt>
                <c:pt idx="19">
                  <c:v>0.22897790494357018</c:v>
                </c:pt>
                <c:pt idx="20">
                  <c:v>0.25180313958421724</c:v>
                </c:pt>
                <c:pt idx="21">
                  <c:v>0.25442892121561284</c:v>
                </c:pt>
                <c:pt idx="22">
                  <c:v>0.25891555084184009</c:v>
                </c:pt>
                <c:pt idx="23">
                  <c:v>0.26622129770381631</c:v>
                </c:pt>
                <c:pt idx="24">
                  <c:v>0.28354764259808768</c:v>
                </c:pt>
                <c:pt idx="25">
                  <c:v>0.29038670039754244</c:v>
                </c:pt>
                <c:pt idx="26">
                  <c:v>0.2941138917262513</c:v>
                </c:pt>
                <c:pt idx="27">
                  <c:v>0.29913174152613126</c:v>
                </c:pt>
                <c:pt idx="28">
                  <c:v>0.4033765130600977</c:v>
                </c:pt>
                <c:pt idx="29">
                  <c:v>0.6375735500140095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AB-454E-881C-90D7C9B3D261}"/>
            </c:ext>
          </c:extLst>
        </c:ser>
        <c:ser>
          <c:idx val="1"/>
          <c:order val="1"/>
          <c:tx>
            <c:strRef>
              <c:f>'Police - Use of Custody vs Vol'!$C$4</c:f>
              <c:strCache>
                <c:ptCount val="1"/>
                <c:pt idx="0">
                  <c:v>Detentions (pro rata)</c:v>
                </c:pt>
              </c:strCache>
            </c:strRef>
          </c:tx>
          <c:spPr>
            <a:solidFill>
              <a:srgbClr val="00B050">
                <a:alpha val="85000"/>
              </a:srgb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'Police - Use of Custody vs Vol'!$A$5:$A$34</c:f>
              <c:strCache>
                <c:ptCount val="30"/>
                <c:pt idx="0">
                  <c:v>Suffolk Constabulary</c:v>
                </c:pt>
                <c:pt idx="1">
                  <c:v>Norfolk Constabulary</c:v>
                </c:pt>
                <c:pt idx="2">
                  <c:v>South Wales Police</c:v>
                </c:pt>
                <c:pt idx="3">
                  <c:v>West Yorkshire Police</c:v>
                </c:pt>
                <c:pt idx="4">
                  <c:v>Metropolitan Police Service (MPS)</c:v>
                </c:pt>
                <c:pt idx="5">
                  <c:v>Lincolnshire Police</c:v>
                </c:pt>
                <c:pt idx="6">
                  <c:v>Essex Police</c:v>
                </c:pt>
                <c:pt idx="7">
                  <c:v>Humberside Police</c:v>
                </c:pt>
                <c:pt idx="8">
                  <c:v>Leicestershire Police</c:v>
                </c:pt>
                <c:pt idx="9">
                  <c:v>Gloucestershire Constabulary</c:v>
                </c:pt>
                <c:pt idx="10">
                  <c:v>Cumbria Constabulary</c:v>
                </c:pt>
                <c:pt idx="11">
                  <c:v>Staffordshire Police</c:v>
                </c:pt>
                <c:pt idx="12">
                  <c:v>West Midlands Police</c:v>
                </c:pt>
                <c:pt idx="13">
                  <c:v>North Wales Police</c:v>
                </c:pt>
                <c:pt idx="14">
                  <c:v>Greater Manchester Police</c:v>
                </c:pt>
                <c:pt idx="15">
                  <c:v>Merseyside Police</c:v>
                </c:pt>
                <c:pt idx="16">
                  <c:v>Cleveland Police</c:v>
                </c:pt>
                <c:pt idx="17">
                  <c:v>Northumbria Police</c:v>
                </c:pt>
                <c:pt idx="18">
                  <c:v>North Yorkshire Police</c:v>
                </c:pt>
                <c:pt idx="19">
                  <c:v>Thames Valley Police</c:v>
                </c:pt>
                <c:pt idx="20">
                  <c:v>Warwickshire Police</c:v>
                </c:pt>
                <c:pt idx="21">
                  <c:v>Durham Constabulary</c:v>
                </c:pt>
                <c:pt idx="22">
                  <c:v>Cambridgeshire Constabulary</c:v>
                </c:pt>
                <c:pt idx="23">
                  <c:v>Avon and Somerset Constabulary</c:v>
                </c:pt>
                <c:pt idx="24">
                  <c:v>Dorset Police</c:v>
                </c:pt>
                <c:pt idx="25">
                  <c:v>Gwent Police</c:v>
                </c:pt>
                <c:pt idx="26">
                  <c:v>Surrey Police</c:v>
                </c:pt>
                <c:pt idx="27">
                  <c:v>West Mercia Police</c:v>
                </c:pt>
                <c:pt idx="28">
                  <c:v>Dyfed Powys Police</c:v>
                </c:pt>
                <c:pt idx="29">
                  <c:v>Cheshire Constabulary</c:v>
                </c:pt>
              </c:strCache>
            </c:strRef>
          </c:cat>
          <c:val>
            <c:numRef>
              <c:f>'Police - Use of Custody vs Vol'!$F$5:$F$34</c:f>
              <c:numCache>
                <c:formatCode>0%</c:formatCode>
                <c:ptCount val="30"/>
                <c:pt idx="0">
                  <c:v>0.93339026473099918</c:v>
                </c:pt>
                <c:pt idx="1">
                  <c:v>0.91464465183058152</c:v>
                </c:pt>
                <c:pt idx="2">
                  <c:v>0.90326633165829151</c:v>
                </c:pt>
                <c:pt idx="3">
                  <c:v>0.89098913526394441</c:v>
                </c:pt>
                <c:pt idx="4">
                  <c:v>0.88819651186616366</c:v>
                </c:pt>
                <c:pt idx="5">
                  <c:v>0.87437185929648242</c:v>
                </c:pt>
                <c:pt idx="6">
                  <c:v>0.85674333180281337</c:v>
                </c:pt>
                <c:pt idx="7">
                  <c:v>0.85271359197395802</c:v>
                </c:pt>
                <c:pt idx="8">
                  <c:v>0.83504422493382402</c:v>
                </c:pt>
                <c:pt idx="9">
                  <c:v>0.82947609359104779</c:v>
                </c:pt>
                <c:pt idx="10">
                  <c:v>0.82818238824688706</c:v>
                </c:pt>
                <c:pt idx="11">
                  <c:v>0.82768580122750013</c:v>
                </c:pt>
                <c:pt idx="12">
                  <c:v>0.82757389811493942</c:v>
                </c:pt>
                <c:pt idx="13">
                  <c:v>0.81920287029092898</c:v>
                </c:pt>
                <c:pt idx="14">
                  <c:v>0.81871797608881303</c:v>
                </c:pt>
                <c:pt idx="15">
                  <c:v>0.81294048551292086</c:v>
                </c:pt>
                <c:pt idx="16">
                  <c:v>0.79233729881035686</c:v>
                </c:pt>
                <c:pt idx="17">
                  <c:v>0.79020570359981301</c:v>
                </c:pt>
                <c:pt idx="18">
                  <c:v>0.77746741154562382</c:v>
                </c:pt>
                <c:pt idx="19">
                  <c:v>0.77102209505642982</c:v>
                </c:pt>
                <c:pt idx="20">
                  <c:v>0.74819686041578282</c:v>
                </c:pt>
                <c:pt idx="21">
                  <c:v>0.74557107878438711</c:v>
                </c:pt>
                <c:pt idx="22">
                  <c:v>0.74108444915815985</c:v>
                </c:pt>
                <c:pt idx="23">
                  <c:v>0.73377870229618369</c:v>
                </c:pt>
                <c:pt idx="24">
                  <c:v>0.71645235740191227</c:v>
                </c:pt>
                <c:pt idx="25">
                  <c:v>0.70961329960245756</c:v>
                </c:pt>
                <c:pt idx="26">
                  <c:v>0.70588610827374876</c:v>
                </c:pt>
                <c:pt idx="27">
                  <c:v>0.7008682584738688</c:v>
                </c:pt>
                <c:pt idx="28">
                  <c:v>0.5966234869399023</c:v>
                </c:pt>
                <c:pt idx="29">
                  <c:v>0.3624264499859905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CAB-454E-881C-90D7C9B3D261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0"/>
        <c:overlap val="100"/>
        <c:axId val="1893560703"/>
        <c:axId val="1893558623"/>
      </c:barChart>
      <c:catAx>
        <c:axId val="18935607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2700000" spcFirstLastPara="1" vertOverflow="ellipsis" wrap="square" anchor="ctr" anchorCtr="1"/>
          <a:lstStyle/>
          <a:p>
            <a:pPr>
              <a:defRPr sz="11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93558623"/>
        <c:crosses val="autoZero"/>
        <c:auto val="1"/>
        <c:lblAlgn val="ctr"/>
        <c:lblOffset val="100"/>
        <c:noMultiLvlLbl val="0"/>
      </c:catAx>
      <c:valAx>
        <c:axId val="1893558623"/>
        <c:scaling>
          <c:orientation val="minMax"/>
          <c:max val="1"/>
        </c:scaling>
        <c:delete val="1"/>
        <c:axPos val="l"/>
        <c:numFmt formatCode="0%" sourceLinked="1"/>
        <c:majorTickMark val="none"/>
        <c:minorTickMark val="none"/>
        <c:tickLblPos val="nextTo"/>
        <c:crossAx val="18935607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6.3804612700248634E-2"/>
          <c:y val="6.8458975949506409E-2"/>
          <c:w val="0.68176431690776074"/>
          <c:h val="3.12733700021694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784511784511785E-2"/>
          <c:y val="2.5153793087042367E-2"/>
          <c:w val="0.96296296296296291"/>
          <c:h val="0.7621067155125247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'[All Data 5 (no macro).xlsx]Custody vs Vol Total 1(c)(i)'!$A$3</c:f>
              <c:strCache>
                <c:ptCount val="1"/>
                <c:pt idx="0">
                  <c:v>Estimated detentions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11CA769F-3F1F-4450-94A4-84C259420479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135CED00-4E98-4EDB-AA3E-4B315DCAEDCA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0-A5F6-458C-9788-DCC1F4AB3DA8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B66B3C1F-D12C-44B6-82A1-A8FD75DA0B2F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47F49C42-3CBE-4090-99AB-4E00B386C7C4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A5F6-458C-9788-DCC1F4AB3DA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'[All Data 5 (no macro).xlsx]Custody vs Vol Total 1(c)(i)'!$B$2:$C$2</c:f>
              <c:strCache>
                <c:ptCount val="2"/>
                <c:pt idx="0">
                  <c:v>2013/14</c:v>
                </c:pt>
                <c:pt idx="1">
                  <c:v>2017/18</c:v>
                </c:pt>
              </c:strCache>
            </c:strRef>
          </c:cat>
          <c:val>
            <c:numRef>
              <c:f>'[All Data 5 (no macro).xlsx]Custody vs Vol Total 1(c)(i)'!$B$3:$C$3</c:f>
              <c:numCache>
                <c:formatCode>#,##0</c:formatCode>
                <c:ptCount val="2"/>
                <c:pt idx="0">
                  <c:v>1170769</c:v>
                </c:pt>
                <c:pt idx="1">
                  <c:v>825425.6411952069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'[All Data 5 (no macro).xlsx]Custody vs Vol Total 1(c)(i)'!$B$4:$C$4</c15:f>
                <c15:dlblRangeCache>
                  <c:ptCount val="2"/>
                  <c:pt idx="0">
                    <c:v>84%</c:v>
                  </c:pt>
                  <c:pt idx="1">
                    <c:v>82%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2-A5F6-458C-9788-DCC1F4AB3DA8}"/>
            </c:ext>
          </c:extLst>
        </c:ser>
        <c:ser>
          <c:idx val="1"/>
          <c:order val="1"/>
          <c:tx>
            <c:strRef>
              <c:f>'[All Data 5 (no macro).xlsx]Custody vs Vol Total 1(c)(i)'!$A$5</c:f>
              <c:strCache>
                <c:ptCount val="1"/>
                <c:pt idx="0">
                  <c:v>Estimated voluntary interviews</c:v>
                </c:pt>
              </c:strCache>
            </c:strRef>
          </c:tx>
          <c:spPr>
            <a:solidFill>
              <a:srgbClr val="00B050">
                <a:alpha val="85000"/>
              </a:srgb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74D154E3-299D-43E7-AB67-BA124E649338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35F54BD4-14E9-4FC3-83AD-3618F4C1FDD0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A5F6-458C-9788-DCC1F4AB3DA8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22BE9E40-0425-4C1D-983D-9EA8181BF819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05D69BBB-D683-4DAE-8189-21ABA0D470D5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A5F6-458C-9788-DCC1F4AB3DA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'[All Data 5 (no macro).xlsx]Custody vs Vol Total 1(c)(i)'!$B$2:$C$2</c:f>
              <c:strCache>
                <c:ptCount val="2"/>
                <c:pt idx="0">
                  <c:v>2013/14</c:v>
                </c:pt>
                <c:pt idx="1">
                  <c:v>2017/18</c:v>
                </c:pt>
              </c:strCache>
            </c:strRef>
          </c:cat>
          <c:val>
            <c:numRef>
              <c:f>'[All Data 5 (no macro).xlsx]Custody vs Vol Total 1(c)(i)'!$B$5:$C$5</c:f>
              <c:numCache>
                <c:formatCode>#,##0</c:formatCode>
                <c:ptCount val="2"/>
                <c:pt idx="0">
                  <c:v>223177</c:v>
                </c:pt>
                <c:pt idx="1">
                  <c:v>177858.34906330187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'[All Data 5 (no macro).xlsx]Custody vs Vol Total 1(c)(i)'!$B$6:$C$6</c15:f>
                <c15:dlblRangeCache>
                  <c:ptCount val="2"/>
                  <c:pt idx="0">
                    <c:v>16%</c:v>
                  </c:pt>
                  <c:pt idx="1">
                    <c:v>18%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5-A5F6-458C-9788-DCC1F4AB3DA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72293647"/>
        <c:axId val="172294479"/>
      </c:barChart>
      <c:catAx>
        <c:axId val="1722936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2294479"/>
        <c:crosses val="autoZero"/>
        <c:auto val="1"/>
        <c:lblAlgn val="ctr"/>
        <c:lblOffset val="100"/>
        <c:noMultiLvlLbl val="0"/>
      </c:catAx>
      <c:valAx>
        <c:axId val="172294479"/>
        <c:scaling>
          <c:orientation val="minMax"/>
          <c:max val="1400000"/>
          <c:min val="0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22936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4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5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6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7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2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3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4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300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300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0.69838</cdr:x>
      <cdr:y>0.12807</cdr:y>
    </cdr:from>
    <cdr:to>
      <cdr:x>0.81824</cdr:x>
      <cdr:y>0.21178</cdr:y>
    </cdr:to>
    <cdr:sp macro="" textlink="">
      <cdr:nvSpPr>
        <cdr:cNvPr id="2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268439" y="546500"/>
          <a:ext cx="904200" cy="35720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/>
        <a:p xmlns:a="http://schemas.openxmlformats.org/drawingml/2006/main">
          <a:pPr algn="ctr">
            <a:lnSpc>
              <a:spcPct val="107000"/>
            </a:lnSpc>
            <a:spcAft>
              <a:spcPts val="800"/>
            </a:spcAft>
          </a:pPr>
          <a:r>
            <a:rPr lang="en-GB" sz="1400" b="1" dirty="0">
              <a:solidFill>
                <a:schemeClr val="bg1">
                  <a:lumMod val="50000"/>
                </a:schemeClr>
              </a:solidFill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61,010</a:t>
          </a:r>
          <a:endParaRPr lang="en-GB" sz="1400" b="1" dirty="0">
            <a:solidFill>
              <a:schemeClr val="bg1">
                <a:lumMod val="50000"/>
              </a:schemeClr>
            </a:solidFill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79CB97-A87D-414C-8CC8-18CF4859B7D2}" type="datetimeFigureOut">
              <a:rPr lang="en-GB" smtClean="0"/>
              <a:t>30/05/2019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C67CF-A2D8-4E57-AC50-F544FF0C86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2811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693FD4-8F83-4EF7-AC3F-0DC0388986B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43256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6EAC7D-5A89-47C2-8ABA-56C9C2DEF7A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82039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6EAC7D-5A89-47C2-8ABA-56C9C2DEF7A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24488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6EAC7D-5A89-47C2-8ABA-56C9C2DEF7A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64753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6EAC7D-5A89-47C2-8ABA-56C9C2DEF7A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71875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6EAC7D-5A89-47C2-8ABA-56C9C2DEF7A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82916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6EAC7D-5A89-47C2-8ABA-56C9C2DEF7A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738852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6EAC7D-5A89-47C2-8ABA-56C9C2DEF7A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743825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6EAC7D-5A89-47C2-8ABA-56C9C2DEF7A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356467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6EAC7D-5A89-47C2-8ABA-56C9C2DEF7A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635364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6EAC7D-5A89-47C2-8ABA-56C9C2DEF7A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26767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6EAC7D-5A89-47C2-8ABA-56C9C2DEF7A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550533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6EAC7D-5A89-47C2-8ABA-56C9C2DEF7A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581886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6EAC7D-5A89-47C2-8ABA-56C9C2DEF7A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078373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6EAC7D-5A89-47C2-8ABA-56C9C2DEF7A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395507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6EAC7D-5A89-47C2-8ABA-56C9C2DEF7A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964617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6EAC7D-5A89-47C2-8ABA-56C9C2DEF7A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670050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6EAC7D-5A89-47C2-8ABA-56C9C2DEF7A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350688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6EAC7D-5A89-47C2-8ABA-56C9C2DEF7A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837526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6EAC7D-5A89-47C2-8ABA-56C9C2DEF7A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188395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6EAC7D-5A89-47C2-8ABA-56C9C2DEF7A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02947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6EAC7D-5A89-47C2-8ABA-56C9C2DEF7A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38789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6EAC7D-5A89-47C2-8ABA-56C9C2DEF7A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19521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6EAC7D-5A89-47C2-8ABA-56C9C2DEF7A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42254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6EAC7D-5A89-47C2-8ABA-56C9C2DEF7A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04901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6EAC7D-5A89-47C2-8ABA-56C9C2DEF7A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36646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6EAC7D-5A89-47C2-8ABA-56C9C2DEF7A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1721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6EAC7D-5A89-47C2-8ABA-56C9C2DEF7A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50943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1AEAA-9256-414A-949A-69FA533A53BF}" type="datetimeFigureOut">
              <a:rPr lang="en-GB" smtClean="0"/>
              <a:t>30/05/2019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5CF08-0B40-4659-812F-08D7CB91AA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4018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1AEAA-9256-414A-949A-69FA533A53BF}" type="datetimeFigureOut">
              <a:rPr lang="en-GB" smtClean="0"/>
              <a:t>30/05/2019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5CF08-0B40-4659-812F-08D7CB91AA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0362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1AEAA-9256-414A-949A-69FA533A53BF}" type="datetimeFigureOut">
              <a:rPr lang="en-GB" smtClean="0"/>
              <a:t>30/05/2019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5CF08-0B40-4659-812F-08D7CB91AA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7058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146F7-DD5E-4D3C-B2C4-90632AC479D6}" type="datetimeFigureOut">
              <a:rPr lang="en-GB" smtClean="0"/>
              <a:t>30/05/2019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580A3-E595-4003-A248-657667AD9CB1}" type="slidenum">
              <a:rPr lang="en-GB" smtClean="0"/>
              <a:t>‹#›</a:t>
            </a:fld>
            <a:endParaRPr lang="en-GB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25287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146F7-DD5E-4D3C-B2C4-90632AC479D6}" type="datetimeFigureOut">
              <a:rPr lang="en-GB" smtClean="0"/>
              <a:t>30/05/2019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580A3-E595-4003-A248-657667AD9CB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1284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146F7-DD5E-4D3C-B2C4-90632AC479D6}" type="datetimeFigureOut">
              <a:rPr lang="en-GB" smtClean="0"/>
              <a:t>30/05/2019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580A3-E595-4003-A248-657667AD9CB1}" type="slidenum">
              <a:rPr lang="en-GB" smtClean="0"/>
              <a:t>‹#›</a:t>
            </a:fld>
            <a:endParaRPr lang="en-GB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40656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146F7-DD5E-4D3C-B2C4-90632AC479D6}" type="datetimeFigureOut">
              <a:rPr lang="en-GB" smtClean="0"/>
              <a:t>30/05/2019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580A3-E595-4003-A248-657667AD9CB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24867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146F7-DD5E-4D3C-B2C4-90632AC479D6}" type="datetimeFigureOut">
              <a:rPr lang="en-GB" smtClean="0"/>
              <a:t>30/05/2019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580A3-E595-4003-A248-657667AD9CB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91231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146F7-DD5E-4D3C-B2C4-90632AC479D6}" type="datetimeFigureOut">
              <a:rPr lang="en-GB" smtClean="0"/>
              <a:t>30/05/2019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580A3-E595-4003-A248-657667AD9CB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85730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146F7-DD5E-4D3C-B2C4-90632AC479D6}" type="datetimeFigureOut">
              <a:rPr lang="en-GB" smtClean="0"/>
              <a:t>30/05/2019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580A3-E595-4003-A248-657667AD9CB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493011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842146F7-DD5E-4D3C-B2C4-90632AC479D6}" type="datetimeFigureOut">
              <a:rPr lang="en-GB" smtClean="0"/>
              <a:t>30/05/2019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B580A3-E595-4003-A248-657667AD9CB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9799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1AEAA-9256-414A-949A-69FA533A53BF}" type="datetimeFigureOut">
              <a:rPr lang="en-GB" smtClean="0"/>
              <a:t>30/05/2019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5CF08-0B40-4659-812F-08D7CB91AA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1168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146F7-DD5E-4D3C-B2C4-90632AC479D6}" type="datetimeFigureOut">
              <a:rPr lang="en-GB" smtClean="0"/>
              <a:t>30/05/2019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580A3-E595-4003-A248-657667AD9CB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50286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146F7-DD5E-4D3C-B2C4-90632AC479D6}" type="datetimeFigureOut">
              <a:rPr lang="en-GB" smtClean="0"/>
              <a:t>30/05/2019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580A3-E595-4003-A248-657667AD9CB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55176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146F7-DD5E-4D3C-B2C4-90632AC479D6}" type="datetimeFigureOut">
              <a:rPr lang="en-GB" smtClean="0"/>
              <a:t>30/05/2019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580A3-E595-4003-A248-657667AD9CB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17828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4572008"/>
            <a:ext cx="7772400" cy="1000132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28" y="5643578"/>
            <a:ext cx="6400800" cy="352412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69E5D2-FCB5-4BCB-88CF-F009DB9CBAC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4007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7166"/>
            <a:ext cx="7772400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1654"/>
            <a:ext cx="7772400" cy="4114800"/>
          </a:xfrm>
        </p:spPr>
        <p:txBody>
          <a:bodyPr/>
          <a:lstStyle>
            <a:lvl1pPr algn="l">
              <a:defRPr sz="3000"/>
            </a:lvl1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B1E4E8-CAFB-4AD4-A1ED-BFAEF16124A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6318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65BAB3-9A66-49B4-BC62-8F3368432BD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15155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7166"/>
            <a:ext cx="7772400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43050"/>
            <a:ext cx="3810000" cy="387669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24010"/>
            <a:ext cx="3810000" cy="387669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FD7DF5-948F-4013-A118-E192C5C6416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59989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 b="1"/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7761A1-DC10-453D-B442-86AA8855239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95148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3C3634-8254-4A02-8995-A145A54878D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162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47F30C-01B6-42C1-87E7-27934BDF455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835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1AEAA-9256-414A-949A-69FA533A53BF}" type="datetimeFigureOut">
              <a:rPr lang="en-GB" smtClean="0"/>
              <a:t>30/05/2019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5CF08-0B40-4659-812F-08D7CB91AA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109045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6B332E-9BF5-4037-8D97-D2446A1F165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30056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DE22D8-52B7-45BD-8DB5-5C54892C5B2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2713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E83445-7F88-4648-8FFD-95FC9B687F7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4852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551DBA-C34C-4C38-B8FF-BB0F5A5731A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808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1AEAA-9256-414A-949A-69FA533A53BF}" type="datetimeFigureOut">
              <a:rPr lang="en-GB" smtClean="0"/>
              <a:t>30/05/2019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5CF08-0B40-4659-812F-08D7CB91AA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5224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1AEAA-9256-414A-949A-69FA533A53BF}" type="datetimeFigureOut">
              <a:rPr lang="en-GB" smtClean="0"/>
              <a:t>30/05/2019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5CF08-0B40-4659-812F-08D7CB91AA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719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1AEAA-9256-414A-949A-69FA533A53BF}" type="datetimeFigureOut">
              <a:rPr lang="en-GB" smtClean="0"/>
              <a:t>30/05/2019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5CF08-0B40-4659-812F-08D7CB91AA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886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1AEAA-9256-414A-949A-69FA533A53BF}" type="datetimeFigureOut">
              <a:rPr lang="en-GB" smtClean="0"/>
              <a:t>30/05/2019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5CF08-0B40-4659-812F-08D7CB91AA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3386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1AEAA-9256-414A-949A-69FA533A53BF}" type="datetimeFigureOut">
              <a:rPr lang="en-GB" smtClean="0"/>
              <a:t>30/05/2019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5CF08-0B40-4659-812F-08D7CB91AA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3222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1AEAA-9256-414A-949A-69FA533A53BF}" type="datetimeFigureOut">
              <a:rPr lang="en-GB" smtClean="0"/>
              <a:t>30/05/2019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5CF08-0B40-4659-812F-08D7CB91AA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2446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C1AEAA-9256-414A-949A-69FA533A53BF}" type="datetimeFigureOut">
              <a:rPr lang="en-GB" smtClean="0"/>
              <a:t>30/05/2019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5CF08-0B40-4659-812F-08D7CB91AA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417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9144001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42146F7-DD5E-4D3C-B2C4-90632AC479D6}" type="datetimeFigureOut">
              <a:rPr lang="en-GB" smtClean="0"/>
              <a:t>30/05/2019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BB580A3-E595-4003-A248-657667AD9CB1}" type="slidenum">
              <a:rPr lang="en-GB" smtClean="0"/>
              <a:t>‹#›</a:t>
            </a:fld>
            <a:endParaRPr lang="en-GB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2333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400" kern="1200">
          <a:solidFill>
            <a:schemeClr val="tx1">
              <a:lumMod val="75000"/>
              <a:lumOff val="25000"/>
            </a:schemeClr>
          </a:solidFill>
          <a:latin typeface="+mj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j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j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j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US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  <a:latin typeface="+mn-lt"/>
              </a:defRPr>
            </a:lvl1pPr>
          </a:lstStyle>
          <a:p>
            <a:fld id="{BB31F47A-3A36-484C-806E-937468491BF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40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Time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Time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5" Type="http://schemas.openxmlformats.org/officeDocument/2006/relationships/chart" Target="../charts/chart3.xml"/><Relationship Id="rId4" Type="http://schemas.openxmlformats.org/officeDocument/2006/relationships/notesSlide" Target="../notesSlides/notesSlid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5" Type="http://schemas.openxmlformats.org/officeDocument/2006/relationships/chart" Target="../charts/chart4.xml"/><Relationship Id="rId4" Type="http://schemas.openxmlformats.org/officeDocument/2006/relationships/notesSlide" Target="../notesSlides/notesSlid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chart" Target="../charts/chart6.xml"/><Relationship Id="rId5" Type="http://schemas.openxmlformats.org/officeDocument/2006/relationships/chart" Target="../charts/chart5.xml"/><Relationship Id="rId4" Type="http://schemas.openxmlformats.org/officeDocument/2006/relationships/notesSlide" Target="../notesSlides/notesSlid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5" Type="http://schemas.openxmlformats.org/officeDocument/2006/relationships/chart" Target="../charts/chart7.xml"/><Relationship Id="rId4" Type="http://schemas.openxmlformats.org/officeDocument/2006/relationships/notesSlide" Target="../notesSlides/notesSlide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5" Type="http://schemas.openxmlformats.org/officeDocument/2006/relationships/chart" Target="../charts/chart8.xml"/><Relationship Id="rId4" Type="http://schemas.openxmlformats.org/officeDocument/2006/relationships/notesSlide" Target="../notesSlides/notesSlide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5" Type="http://schemas.openxmlformats.org/officeDocument/2006/relationships/chart" Target="../charts/chart9.xml"/><Relationship Id="rId4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5" Type="http://schemas.openxmlformats.org/officeDocument/2006/relationships/chart" Target="../charts/chart10.xml"/><Relationship Id="rId4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chart" Target="../charts/chart12.xml"/><Relationship Id="rId5" Type="http://schemas.openxmlformats.org/officeDocument/2006/relationships/chart" Target="../charts/chart11.xml"/><Relationship Id="rId4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5" Type="http://schemas.openxmlformats.org/officeDocument/2006/relationships/chart" Target="../charts/chart13.xml"/><Relationship Id="rId4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5" Type="http://schemas.openxmlformats.org/officeDocument/2006/relationships/chart" Target="../charts/chart14.xml"/><Relationship Id="rId4" Type="http://schemas.openxmlformats.org/officeDocument/2006/relationships/notesSlide" Target="../notesSlides/notesSlide1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4" Type="http://schemas.openxmlformats.org/officeDocument/2006/relationships/notesSlide" Target="../notesSlides/notesSlide1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chart" Target="../charts/chart15.xml"/><Relationship Id="rId4" Type="http://schemas.openxmlformats.org/officeDocument/2006/relationships/notesSlide" Target="../notesSlides/notesSlide1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34.xml"/><Relationship Id="rId1" Type="http://schemas.openxmlformats.org/officeDocument/2006/relationships/tags" Target="../tags/tag33.xml"/><Relationship Id="rId4" Type="http://schemas.openxmlformats.org/officeDocument/2006/relationships/notesSlide" Target="../notesSlides/notesSlide1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5" Type="http://schemas.openxmlformats.org/officeDocument/2006/relationships/chart" Target="../charts/chart16.xml"/><Relationship Id="rId4" Type="http://schemas.openxmlformats.org/officeDocument/2006/relationships/notesSlide" Target="../notesSlides/notesSlide18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4" Type="http://schemas.openxmlformats.org/officeDocument/2006/relationships/notesSlide" Target="../notesSlides/notesSlide1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4" Type="http://schemas.openxmlformats.org/officeDocument/2006/relationships/notesSlide" Target="../notesSlides/notesSlide20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tags" Target="../tags/tag43.xml"/><Relationship Id="rId7" Type="http://schemas.openxmlformats.org/officeDocument/2006/relationships/chart" Target="../charts/chart18.xml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6" Type="http://schemas.openxmlformats.org/officeDocument/2006/relationships/chart" Target="../charts/chart17.xml"/><Relationship Id="rId5" Type="http://schemas.openxmlformats.org/officeDocument/2006/relationships/notesSlide" Target="../notesSlides/notesSlide21.xml"/><Relationship Id="rId4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45.xml"/><Relationship Id="rId1" Type="http://schemas.openxmlformats.org/officeDocument/2006/relationships/tags" Target="../tags/tag44.xml"/><Relationship Id="rId5" Type="http://schemas.openxmlformats.org/officeDocument/2006/relationships/chart" Target="../charts/chart19.xml"/><Relationship Id="rId4" Type="http://schemas.openxmlformats.org/officeDocument/2006/relationships/notesSlide" Target="../notesSlides/notesSlide2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5" Type="http://schemas.openxmlformats.org/officeDocument/2006/relationships/notesSlide" Target="../notesSlides/notesSlide23.xml"/><Relationship Id="rId4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chart" Target="../charts/chart21.xml"/><Relationship Id="rId5" Type="http://schemas.openxmlformats.org/officeDocument/2006/relationships/chart" Target="../charts/chart20.xml"/><Relationship Id="rId4" Type="http://schemas.openxmlformats.org/officeDocument/2006/relationships/notesSlide" Target="../notesSlides/notesSlide2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52.xml"/><Relationship Id="rId1" Type="http://schemas.openxmlformats.org/officeDocument/2006/relationships/tags" Target="../tags/tag51.xml"/><Relationship Id="rId5" Type="http://schemas.openxmlformats.org/officeDocument/2006/relationships/chart" Target="../charts/chart22.xml"/><Relationship Id="rId4" Type="http://schemas.openxmlformats.org/officeDocument/2006/relationships/notesSlide" Target="../notesSlides/notesSlide25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54.xml"/><Relationship Id="rId1" Type="http://schemas.openxmlformats.org/officeDocument/2006/relationships/tags" Target="../tags/tag53.xml"/><Relationship Id="rId5" Type="http://schemas.openxmlformats.org/officeDocument/2006/relationships/chart" Target="../charts/chart23.xml"/><Relationship Id="rId4" Type="http://schemas.openxmlformats.org/officeDocument/2006/relationships/notesSlide" Target="../notesSlides/notesSlide26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7.xml"/><Relationship Id="rId3" Type="http://schemas.openxmlformats.org/officeDocument/2006/relationships/slideLayout" Target="../slideLayouts/slideLayout13.xml"/><Relationship Id="rId7" Type="http://schemas.openxmlformats.org/officeDocument/2006/relationships/chart" Target="../charts/chart26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chart" Target="../charts/chart25.xml"/><Relationship Id="rId5" Type="http://schemas.openxmlformats.org/officeDocument/2006/relationships/chart" Target="../charts/chart24.xml"/><Relationship Id="rId4" Type="http://schemas.openxmlformats.org/officeDocument/2006/relationships/notesSlide" Target="../notesSlides/notesSlide27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1.xml"/><Relationship Id="rId3" Type="http://schemas.openxmlformats.org/officeDocument/2006/relationships/slideLayout" Target="../slideLayouts/slideLayout13.xml"/><Relationship Id="rId7" Type="http://schemas.openxmlformats.org/officeDocument/2006/relationships/chart" Target="../charts/chart30.xml"/><Relationship Id="rId2" Type="http://schemas.openxmlformats.org/officeDocument/2006/relationships/tags" Target="../tags/tag58.xml"/><Relationship Id="rId1" Type="http://schemas.openxmlformats.org/officeDocument/2006/relationships/tags" Target="../tags/tag57.xml"/><Relationship Id="rId6" Type="http://schemas.openxmlformats.org/officeDocument/2006/relationships/chart" Target="../charts/chart29.xml"/><Relationship Id="rId5" Type="http://schemas.openxmlformats.org/officeDocument/2006/relationships/chart" Target="../charts/chart28.xml"/><Relationship Id="rId4" Type="http://schemas.openxmlformats.org/officeDocument/2006/relationships/notesSlide" Target="../notesSlides/notesSlide2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1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There to Help 2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progress </a:t>
            </a:r>
            <a:r>
              <a:rPr lang="en-US" dirty="0"/>
              <a:t>towards ensuring provision of appropriate adults for vulnerable adults detained or interviewed by </a:t>
            </a:r>
            <a:r>
              <a:rPr lang="en-US" dirty="0" smtClean="0"/>
              <a:t>police</a:t>
            </a:r>
          </a:p>
          <a:p>
            <a:r>
              <a:rPr lang="en-US" i="1" dirty="0" smtClean="0"/>
              <a:t>Chris BATH</a:t>
            </a:r>
            <a:endParaRPr lang="en-GB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6040" y="630936"/>
            <a:ext cx="1950720" cy="920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3511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Custody identification rates up</a:t>
            </a:r>
            <a:endParaRPr lang="en-US" sz="2800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551140832"/>
              </p:ext>
            </p:extLst>
          </p:nvPr>
        </p:nvGraphicFramePr>
        <p:xfrm>
          <a:off x="822960" y="2063432"/>
          <a:ext cx="7543800" cy="39432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758947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But rates in custody variable</a:t>
            </a:r>
            <a:endParaRPr lang="en-US" sz="2800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959001789"/>
              </p:ext>
            </p:extLst>
          </p:nvPr>
        </p:nvGraphicFramePr>
        <p:xfrm>
          <a:off x="587140" y="1917700"/>
          <a:ext cx="7779619" cy="4223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75067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Higher in voluntary interviews</a:t>
            </a:r>
            <a:endParaRPr lang="en-US" sz="2800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766165997"/>
              </p:ext>
            </p:extLst>
          </p:nvPr>
        </p:nvGraphicFramePr>
        <p:xfrm>
          <a:off x="822959" y="1879599"/>
          <a:ext cx="3715174" cy="3674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778261402"/>
              </p:ext>
            </p:extLst>
          </p:nvPr>
        </p:nvGraphicFramePr>
        <p:xfrm>
          <a:off x="4690533" y="1879599"/>
          <a:ext cx="3676227" cy="3674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22959" y="5816600"/>
            <a:ext cx="75438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% of adult authorised detentions / voluntary interviews in which need for AA was recorded (2017/18)</a:t>
            </a:r>
            <a:endParaRPr lang="en-GB" sz="1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69712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Variable in </a:t>
            </a:r>
            <a:r>
              <a:rPr lang="en-US" dirty="0"/>
              <a:t>v</a:t>
            </a:r>
            <a:r>
              <a:rPr lang="en-US" dirty="0" smtClean="0"/>
              <a:t>oluntary interview</a:t>
            </a:r>
            <a:endParaRPr lang="en-US" sz="2800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651705636"/>
              </p:ext>
            </p:extLst>
          </p:nvPr>
        </p:nvGraphicFramePr>
        <p:xfrm>
          <a:off x="822960" y="1917700"/>
          <a:ext cx="7543800" cy="4088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725404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291329143"/>
              </p:ext>
            </p:extLst>
          </p:nvPr>
        </p:nvGraphicFramePr>
        <p:xfrm>
          <a:off x="822960" y="1493520"/>
          <a:ext cx="8092440" cy="48310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Custody/VI split varies by force</a:t>
            </a:r>
            <a:endParaRPr lang="en-US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32797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700-000003000000}"/>
              </a:ext>
            </a:extLst>
          </p:cNvPr>
          <p:cNvGraphicFramePr/>
          <p:nvPr/>
        </p:nvGraphicFramePr>
        <p:xfrm>
          <a:off x="822961" y="1930400"/>
          <a:ext cx="7543800" cy="4203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4700" dirty="0" smtClean="0"/>
              <a:t>Fewer detentions &amp; interviews</a:t>
            </a:r>
            <a:endParaRPr lang="en-US" sz="4700" dirty="0"/>
          </a:p>
        </p:txBody>
      </p:sp>
      <p:grpSp>
        <p:nvGrpSpPr>
          <p:cNvPr id="4" name="Group 3"/>
          <p:cNvGrpSpPr/>
          <p:nvPr/>
        </p:nvGrpSpPr>
        <p:grpSpPr>
          <a:xfrm>
            <a:off x="4480560" y="3090128"/>
            <a:ext cx="1443660" cy="1406642"/>
            <a:chOff x="4940566" y="2695904"/>
            <a:chExt cx="2879131" cy="2805305"/>
          </a:xfrm>
          <a:solidFill>
            <a:srgbClr val="FF0000"/>
          </a:solidFill>
        </p:grpSpPr>
        <p:sp>
          <p:nvSpPr>
            <p:cNvPr id="6" name="Teardrop 5"/>
            <p:cNvSpPr/>
            <p:nvPr/>
          </p:nvSpPr>
          <p:spPr>
            <a:xfrm>
              <a:off x="4940566" y="2695904"/>
              <a:ext cx="2879131" cy="2805305"/>
            </a:xfrm>
            <a:prstGeom prst="teardrop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118163" y="3085773"/>
              <a:ext cx="2523935" cy="20255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0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VI growing</a:t>
              </a:r>
              <a:r>
                <a:rPr kumimoji="0" lang="en-GB" sz="2000" b="0" i="0" u="none" strike="noStrike" kern="1200" cap="none" spc="0" normalizeH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as a %</a:t>
              </a:r>
              <a:endPara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69967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Demand volume up due to ID</a:t>
            </a:r>
            <a:endParaRPr lang="en-US" sz="2800" dirty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485874088"/>
              </p:ext>
            </p:extLst>
          </p:nvPr>
        </p:nvGraphicFramePr>
        <p:xfrm>
          <a:off x="822960" y="1895475"/>
          <a:ext cx="75438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2620737" y="3242627"/>
            <a:ext cx="1000124" cy="27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400" b="1" dirty="0">
                <a:solidFill>
                  <a:schemeClr val="bg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43,491</a:t>
            </a:r>
            <a:endParaRPr lang="en-GB" sz="1400" b="1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77864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Un</a:t>
            </a:r>
            <a:r>
              <a:rPr lang="en-US" dirty="0"/>
              <a:t>recor</a:t>
            </a:r>
            <a:r>
              <a:rPr lang="en-US" dirty="0" smtClean="0"/>
              <a:t>ded demand (@22%)</a:t>
            </a:r>
            <a:endParaRPr lang="en-US" sz="2800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822960" y="2000494"/>
          <a:ext cx="2828925" cy="41327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7" name="Chart 6"/>
          <p:cNvGraphicFramePr/>
          <p:nvPr/>
        </p:nvGraphicFramePr>
        <p:xfrm>
          <a:off x="5547360" y="2000250"/>
          <a:ext cx="2819400" cy="4143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956685" y="3238500"/>
            <a:ext cx="12858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Assumes actual rate of need of 22%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32863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Unrecorded </a:t>
            </a:r>
            <a:r>
              <a:rPr lang="en-US" dirty="0" smtClean="0"/>
              <a:t>demand (forces)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61167" y="2020525"/>
            <a:ext cx="2305594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>
                <a:latin typeface="+mj-lt"/>
              </a:rPr>
              <a:t>AA </a:t>
            </a:r>
            <a:r>
              <a:rPr lang="en-US" sz="2200" dirty="0">
                <a:latin typeface="+mj-lt"/>
              </a:rPr>
              <a:t>safeguard would have been applied to over </a:t>
            </a:r>
            <a:r>
              <a:rPr lang="en-US" sz="2200" dirty="0">
                <a:solidFill>
                  <a:srgbClr val="00B0F0"/>
                </a:solidFill>
                <a:latin typeface="+mj-lt"/>
              </a:rPr>
              <a:t>111,000</a:t>
            </a:r>
            <a:r>
              <a:rPr lang="en-US" sz="2200" dirty="0">
                <a:latin typeface="+mj-lt"/>
              </a:rPr>
              <a:t> more detentions and interviews if all forces had recorded need at the same level as those with the highest rates.</a:t>
            </a:r>
            <a:endParaRPr lang="en-GB" sz="2200" dirty="0">
              <a:latin typeface="+mj-lt"/>
            </a:endParaRP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1013511158"/>
              </p:ext>
            </p:extLst>
          </p:nvPr>
        </p:nvGraphicFramePr>
        <p:xfrm>
          <a:off x="822960" y="2020525"/>
          <a:ext cx="5107577" cy="40537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399374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Results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Recorded AA Use (L&amp;D data)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9042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Background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573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L&amp;D Vulnerability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543801" cy="1013844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800" dirty="0"/>
              <a:t>“The service will address the conditions detailed, but not be limited, to those tabulated in the following non-exhaustive list: </a:t>
            </a:r>
          </a:p>
          <a:p>
            <a:endParaRPr lang="en-GB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22958" y="2967951"/>
            <a:ext cx="7543801" cy="3141903"/>
          </a:xfrm>
          <a:prstGeom prst="rect">
            <a:avLst/>
          </a:prstGeom>
        </p:spPr>
        <p:txBody>
          <a:bodyPr vert="horz" lIns="0" tIns="45720" rIns="0" bIns="45720" numCol="2" rtlCol="0">
            <a:normAutofit/>
          </a:bodyPr>
          <a:lstStyle>
            <a:lvl1pPr marL="342900" indent="-3429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+mj-lt"/>
              </a:rPr>
              <a:t>Mental health</a:t>
            </a:r>
          </a:p>
          <a:p>
            <a:r>
              <a:rPr lang="en-GB" dirty="0" smtClean="0">
                <a:latin typeface="+mj-lt"/>
              </a:rPr>
              <a:t>Learning disabilities</a:t>
            </a:r>
          </a:p>
          <a:p>
            <a:r>
              <a:rPr lang="en-GB" dirty="0" smtClean="0">
                <a:latin typeface="+mj-lt"/>
              </a:rPr>
              <a:t>Autistic spectrum</a:t>
            </a:r>
          </a:p>
          <a:p>
            <a:r>
              <a:rPr lang="en-GB" dirty="0" smtClean="0">
                <a:latin typeface="+mj-lt"/>
              </a:rPr>
              <a:t>Substance misuse</a:t>
            </a:r>
          </a:p>
          <a:p>
            <a:r>
              <a:rPr lang="en-GB" dirty="0" smtClean="0">
                <a:latin typeface="+mj-lt"/>
              </a:rPr>
              <a:t>Physical health</a:t>
            </a:r>
          </a:p>
          <a:p>
            <a:r>
              <a:rPr lang="en-GB" dirty="0" smtClean="0">
                <a:latin typeface="+mj-lt"/>
              </a:rPr>
              <a:t>Personality disorder</a:t>
            </a:r>
          </a:p>
          <a:p>
            <a:r>
              <a:rPr lang="en-GB" dirty="0" smtClean="0">
                <a:latin typeface="+mj-lt"/>
              </a:rPr>
              <a:t>Acquired brain injury</a:t>
            </a:r>
          </a:p>
          <a:p>
            <a:r>
              <a:rPr lang="en-GB" dirty="0" smtClean="0">
                <a:latin typeface="+mj-lt"/>
              </a:rPr>
              <a:t>Safeguarding issues.”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96475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L&amp;D </a:t>
            </a:r>
            <a:r>
              <a:rPr lang="en-US" dirty="0"/>
              <a:t>vulnerability </a:t>
            </a:r>
            <a:r>
              <a:rPr lang="en-US" dirty="0" smtClean="0"/>
              <a:t>≠ </a:t>
            </a:r>
            <a:r>
              <a:rPr lang="en-US" dirty="0"/>
              <a:t>AA</a:t>
            </a:r>
            <a:endParaRPr lang="en-US" sz="2800" dirty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939903385"/>
              </p:ext>
            </p:extLst>
          </p:nvPr>
        </p:nvGraphicFramePr>
        <p:xfrm>
          <a:off x="822961" y="1952625"/>
          <a:ext cx="4225289" cy="42661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038724" y="1845734"/>
            <a:ext cx="3328035" cy="4023360"/>
          </a:xfrm>
        </p:spPr>
        <p:txBody>
          <a:bodyPr>
            <a:normAutofit/>
          </a:bodyPr>
          <a:lstStyle/>
          <a:p>
            <a:endParaRPr lang="en-GB" sz="2400" dirty="0" smtClean="0"/>
          </a:p>
          <a:p>
            <a:r>
              <a:rPr lang="en-GB" sz="2400" dirty="0" smtClean="0">
                <a:solidFill>
                  <a:schemeClr val="tx1"/>
                </a:solidFill>
              </a:rPr>
              <a:t>L&amp;D</a:t>
            </a:r>
            <a:r>
              <a:rPr lang="en-GB" sz="2400" dirty="0" smtClean="0">
                <a:solidFill>
                  <a:srgbClr val="00B0F0"/>
                </a:solidFill>
              </a:rPr>
              <a:t> </a:t>
            </a:r>
            <a:r>
              <a:rPr lang="en-GB" sz="2400" dirty="0" smtClean="0">
                <a:solidFill>
                  <a:schemeClr val="tx1"/>
                </a:solidFill>
              </a:rPr>
              <a:t>screen and assess people in police custody for mental vulnerability</a:t>
            </a:r>
          </a:p>
          <a:p>
            <a:r>
              <a:rPr lang="en-GB" sz="2400" dirty="0" smtClean="0">
                <a:solidFill>
                  <a:srgbClr val="00B0F0"/>
                </a:solidFill>
              </a:rPr>
              <a:t>69% </a:t>
            </a:r>
            <a:r>
              <a:rPr lang="en-GB" sz="2400" dirty="0" smtClean="0">
                <a:solidFill>
                  <a:schemeClr val="tx1"/>
                </a:solidFill>
              </a:rPr>
              <a:t>of L&amp;D patients had an identified mental health need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2715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AA use rates varied locally</a:t>
            </a:r>
            <a:endParaRPr lang="en-US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8747424"/>
              </p:ext>
            </p:extLst>
          </p:nvPr>
        </p:nvGraphicFramePr>
        <p:xfrm>
          <a:off x="822961" y="1846251"/>
          <a:ext cx="7543800" cy="4211648"/>
        </p:xfrm>
        <a:graphic>
          <a:graphicData uri="http://schemas.openxmlformats.org/drawingml/2006/table">
            <a:tbl>
              <a:tblPr firstRow="1" firstCol="1" bandRow="1"/>
              <a:tblGrid>
                <a:gridCol w="3675031">
                  <a:extLst>
                    <a:ext uri="{9D8B030D-6E8A-4147-A177-3AD203B41FA5}">
                      <a16:colId xmlns:a16="http://schemas.microsoft.com/office/drawing/2014/main" val="3084644685"/>
                    </a:ext>
                  </a:extLst>
                </a:gridCol>
                <a:gridCol w="3868769">
                  <a:extLst>
                    <a:ext uri="{9D8B030D-6E8A-4147-A177-3AD203B41FA5}">
                      <a16:colId xmlns:a16="http://schemas.microsoft.com/office/drawing/2014/main" val="2269530463"/>
                    </a:ext>
                  </a:extLst>
                </a:gridCol>
              </a:tblGrid>
              <a:tr h="1316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Full compliance with PACE Code C 2017</a:t>
                      </a:r>
                      <a:endParaRPr lang="en-GB" sz="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en-GB" sz="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9630962"/>
                  </a:ext>
                </a:extLst>
              </a:tr>
              <a:tr h="1316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Sussex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65%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D1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7098640"/>
                  </a:ext>
                </a:extLst>
              </a:tr>
              <a:tr h="1316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London (Wave 1)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47%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DB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2900589"/>
                  </a:ext>
                </a:extLst>
              </a:tr>
              <a:tr h="1316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Hampshire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47%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B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3000178"/>
                  </a:ext>
                </a:extLst>
              </a:tr>
              <a:tr h="1316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Norfolk &amp; Suffolk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1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2595630"/>
                  </a:ext>
                </a:extLst>
              </a:tr>
              <a:tr h="1316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Wiltshire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2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8958736"/>
                  </a:ext>
                </a:extLst>
              </a:tr>
              <a:tr h="1316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Avon &amp; Somerset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31%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4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6807615"/>
                  </a:ext>
                </a:extLst>
              </a:tr>
              <a:tr h="1316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Cleveland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29%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5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5063112"/>
                  </a:ext>
                </a:extLst>
              </a:tr>
              <a:tr h="1316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Lancashire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8815102"/>
                  </a:ext>
                </a:extLst>
              </a:tr>
              <a:tr h="1316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London (Wave 2)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6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0831110"/>
                  </a:ext>
                </a:extLst>
              </a:tr>
              <a:tr h="1316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Northamptonshire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22%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9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7005129"/>
                  </a:ext>
                </a:extLst>
              </a:tr>
              <a:tr h="1316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Middlesbrough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20%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A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6794050"/>
                  </a:ext>
                </a:extLst>
              </a:tr>
              <a:tr h="1316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Devon &amp; Cornwall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A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1525397"/>
                  </a:ext>
                </a:extLst>
              </a:tr>
              <a:tr h="1316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Leicestershire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B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1635441"/>
                  </a:ext>
                </a:extLst>
              </a:tr>
              <a:tr h="1316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Nottinghamshire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18%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B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0944906"/>
                  </a:ext>
                </a:extLst>
              </a:tr>
              <a:tr h="1316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Dorset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6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0969933"/>
                  </a:ext>
                </a:extLst>
              </a:tr>
              <a:tr h="1316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Liverpool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F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2640759"/>
                  </a:ext>
                </a:extLst>
              </a:tr>
              <a:tr h="1316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Oxfordshire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3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2220373"/>
                  </a:ext>
                </a:extLst>
              </a:tr>
              <a:tr h="1316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Sheffield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13%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D7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3918128"/>
                  </a:ext>
                </a:extLst>
              </a:tr>
              <a:tr h="1316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Durham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13%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8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5118879"/>
                  </a:ext>
                </a:extLst>
              </a:tr>
              <a:tr h="1316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Kent &amp; Medway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8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1936356"/>
                  </a:ext>
                </a:extLst>
              </a:tr>
              <a:tr h="1316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Coventry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8%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5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2737613"/>
                  </a:ext>
                </a:extLst>
              </a:tr>
              <a:tr h="1316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Rotherham &amp; Doncaster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7%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17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559398"/>
                  </a:ext>
                </a:extLst>
              </a:tr>
              <a:tr h="1316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Northumbria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6%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8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5811095"/>
                  </a:ext>
                </a:extLst>
              </a:tr>
              <a:tr h="1316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Black Country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8F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1666647"/>
                  </a:ext>
                </a:extLst>
              </a:tr>
              <a:tr h="1316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Sunderland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4%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A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3768619"/>
                  </a:ext>
                </a:extLst>
              </a:tr>
              <a:tr h="1316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South Essex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A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7061953"/>
                  </a:ext>
                </a:extLst>
              </a:tr>
              <a:tr h="1316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Wakefield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2%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4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9963644"/>
                  </a:ext>
                </a:extLst>
              </a:tr>
              <a:tr h="1316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Surrey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1%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D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10719"/>
                  </a:ext>
                </a:extLst>
              </a:tr>
              <a:tr h="1316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Barnsley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1174862"/>
                  </a:ext>
                </a:extLst>
              </a:tr>
              <a:tr h="1316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 smtClean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Average in England as a whole (mean)</a:t>
                      </a:r>
                      <a:endParaRPr lang="en-GB" sz="8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 smtClean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21%</a:t>
                      </a:r>
                      <a:endParaRPr lang="en-GB" sz="8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4963155"/>
                  </a:ext>
                </a:extLst>
              </a:tr>
              <a:tr h="1316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 smtClean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Average across service areas (median)</a:t>
                      </a:r>
                      <a:endParaRPr lang="en-GB" sz="8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 smtClean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16%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3819398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366760" y="4314305"/>
            <a:ext cx="4447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10%</a:t>
            </a:r>
            <a:endParaRPr lang="en-GB" sz="1100" dirty="0"/>
          </a:p>
        </p:txBody>
      </p:sp>
      <p:sp>
        <p:nvSpPr>
          <p:cNvPr id="5" name="TextBox 4"/>
          <p:cNvSpPr txBox="1"/>
          <p:nvPr/>
        </p:nvSpPr>
        <p:spPr>
          <a:xfrm>
            <a:off x="8366760" y="3153294"/>
            <a:ext cx="4447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2</a:t>
            </a:r>
            <a:r>
              <a:rPr lang="en-GB" sz="1100" dirty="0" smtClean="0"/>
              <a:t>0%</a:t>
            </a:r>
            <a:endParaRPr lang="en-GB" sz="1100" dirty="0"/>
          </a:p>
        </p:txBody>
      </p:sp>
      <p:sp>
        <p:nvSpPr>
          <p:cNvPr id="6" name="TextBox 5"/>
          <p:cNvSpPr txBox="1"/>
          <p:nvPr/>
        </p:nvSpPr>
        <p:spPr>
          <a:xfrm>
            <a:off x="8366760" y="2636762"/>
            <a:ext cx="4447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30%</a:t>
            </a:r>
            <a:endParaRPr lang="en-GB" sz="1100" dirty="0"/>
          </a:p>
        </p:txBody>
      </p:sp>
      <p:sp>
        <p:nvSpPr>
          <p:cNvPr id="7" name="TextBox 6"/>
          <p:cNvSpPr txBox="1"/>
          <p:nvPr/>
        </p:nvSpPr>
        <p:spPr>
          <a:xfrm>
            <a:off x="8366760" y="1992283"/>
            <a:ext cx="4447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5</a:t>
            </a:r>
            <a:r>
              <a:rPr lang="en-GB" sz="1100" dirty="0" smtClean="0"/>
              <a:t>0%</a:t>
            </a:r>
            <a:endParaRPr lang="en-GB" sz="1100" dirty="0"/>
          </a:p>
        </p:txBody>
      </p:sp>
      <p:sp>
        <p:nvSpPr>
          <p:cNvPr id="8" name="TextBox 7"/>
          <p:cNvSpPr txBox="1"/>
          <p:nvPr/>
        </p:nvSpPr>
        <p:spPr>
          <a:xfrm>
            <a:off x="8366760" y="2247205"/>
            <a:ext cx="4447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40%</a:t>
            </a:r>
            <a:endParaRPr lang="en-GB" sz="11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23740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Learning </a:t>
            </a:r>
            <a:r>
              <a:rPr lang="en-US" dirty="0"/>
              <a:t>disability ≠ AA</a:t>
            </a: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925202368"/>
              </p:ext>
            </p:extLst>
          </p:nvPr>
        </p:nvGraphicFramePr>
        <p:xfrm>
          <a:off x="542925" y="1839595"/>
          <a:ext cx="8134349" cy="43749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31062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Local use (learning disability) </a:t>
            </a:r>
            <a:endParaRPr lang="en-US" sz="28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2584519"/>
              </p:ext>
            </p:extLst>
          </p:nvPr>
        </p:nvGraphicFramePr>
        <p:xfrm>
          <a:off x="822960" y="1846275"/>
          <a:ext cx="7543799" cy="4379968"/>
        </p:xfrm>
        <a:graphic>
          <a:graphicData uri="http://schemas.openxmlformats.org/drawingml/2006/table">
            <a:tbl>
              <a:tblPr firstRow="1" firstCol="1" bandRow="1"/>
              <a:tblGrid>
                <a:gridCol w="3714845">
                  <a:extLst>
                    <a:ext uri="{9D8B030D-6E8A-4147-A177-3AD203B41FA5}">
                      <a16:colId xmlns:a16="http://schemas.microsoft.com/office/drawing/2014/main" val="1423450876"/>
                    </a:ext>
                  </a:extLst>
                </a:gridCol>
                <a:gridCol w="3828954">
                  <a:extLst>
                    <a:ext uri="{9D8B030D-6E8A-4147-A177-3AD203B41FA5}">
                      <a16:colId xmlns:a16="http://schemas.microsoft.com/office/drawing/2014/main" val="326055067"/>
                    </a:ext>
                  </a:extLst>
                </a:gridCol>
              </a:tblGrid>
              <a:tr h="1368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Full compliance with PACE Code C 2017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1941533"/>
                  </a:ext>
                </a:extLst>
              </a:tr>
              <a:tr h="1368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Northamptonshire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9812501"/>
                  </a:ext>
                </a:extLst>
              </a:tr>
              <a:tr h="1368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Sussex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92%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ACA7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2287099"/>
                  </a:ext>
                </a:extLst>
              </a:tr>
              <a:tr h="1368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Nottinghamshire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CF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1639459"/>
                  </a:ext>
                </a:extLst>
              </a:tr>
              <a:tr h="1368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London (Wave 1)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86%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3D1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00661"/>
                  </a:ext>
                </a:extLst>
              </a:tr>
              <a:tr h="1368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Avon &amp; Somerset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85%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2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6471363"/>
                  </a:ext>
                </a:extLst>
              </a:tr>
              <a:tr h="1368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Devon &amp; Cornwall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82%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D6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4783330"/>
                  </a:ext>
                </a:extLst>
              </a:tr>
              <a:tr h="1368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Lancashire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D7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8279505"/>
                  </a:ext>
                </a:extLst>
              </a:tr>
              <a:tr h="1368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Middlesbrough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D9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6643666"/>
                  </a:ext>
                </a:extLst>
              </a:tr>
              <a:tr h="1368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Norfolk &amp; Suffolk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78%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C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9582681"/>
                  </a:ext>
                </a:extLst>
              </a:tr>
              <a:tr h="1368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Hampshire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0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2398719"/>
                  </a:ext>
                </a:extLst>
              </a:tr>
              <a:tr h="1368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Dorset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0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4477529"/>
                  </a:ext>
                </a:extLst>
              </a:tr>
              <a:tr h="1368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Cleveland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73%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3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2575795"/>
                  </a:ext>
                </a:extLst>
              </a:tr>
              <a:tr h="1368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Oxfordshire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67%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B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7467803"/>
                  </a:ext>
                </a:extLst>
              </a:tr>
              <a:tr h="1368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Sheffield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67%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B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3928845"/>
                  </a:ext>
                </a:extLst>
              </a:tr>
              <a:tr h="1368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Liverpool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63%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3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8484092"/>
                  </a:ext>
                </a:extLst>
              </a:tr>
              <a:tr h="1368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Kent &amp; Medway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63%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3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6826475"/>
                  </a:ext>
                </a:extLst>
              </a:tr>
              <a:tr h="1368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Wiltshire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E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7102987"/>
                  </a:ext>
                </a:extLst>
              </a:tr>
              <a:tr h="1368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Sunderland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E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3209963"/>
                  </a:ext>
                </a:extLst>
              </a:tr>
              <a:tr h="1368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Leicestershire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56%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7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8742383"/>
                  </a:ext>
                </a:extLst>
              </a:tr>
              <a:tr h="1368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Durham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B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1535514"/>
                  </a:ext>
                </a:extLst>
              </a:tr>
              <a:tr h="1368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Coventry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B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8157610"/>
                  </a:ext>
                </a:extLst>
              </a:tr>
              <a:tr h="1368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London (Wave 2)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46%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47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9020006"/>
                  </a:ext>
                </a:extLst>
              </a:tr>
              <a:tr h="1368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Black Country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77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767317"/>
                  </a:ext>
                </a:extLst>
              </a:tr>
              <a:tr h="1368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South Essex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7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7705288"/>
                  </a:ext>
                </a:extLst>
              </a:tr>
              <a:tr h="1368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Wakefield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0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5578808"/>
                  </a:ext>
                </a:extLst>
              </a:tr>
              <a:tr h="1368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Northumbria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57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8324757"/>
                  </a:ext>
                </a:extLst>
              </a:tr>
              <a:tr h="1368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Surrey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7C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9043385"/>
                  </a:ext>
                </a:extLst>
              </a:tr>
              <a:tr h="1368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Barnsley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6164224"/>
                  </a:ext>
                </a:extLst>
              </a:tr>
              <a:tr h="1368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Rotherham &amp; Doncaster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Unknown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003927"/>
                  </a:ext>
                </a:extLst>
              </a:tr>
              <a:tr h="1368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Average in England as a whole (mean)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3182419"/>
                  </a:ext>
                </a:extLst>
              </a:tr>
              <a:tr h="1368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Average across service areas (median)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65%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3772137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366759" y="5411585"/>
            <a:ext cx="4447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10%</a:t>
            </a:r>
            <a:endParaRPr lang="en-GB" sz="1100" dirty="0"/>
          </a:p>
        </p:txBody>
      </p:sp>
      <p:sp>
        <p:nvSpPr>
          <p:cNvPr id="6" name="TextBox 5"/>
          <p:cNvSpPr txBox="1"/>
          <p:nvPr/>
        </p:nvSpPr>
        <p:spPr>
          <a:xfrm>
            <a:off x="8366759" y="4463656"/>
            <a:ext cx="4447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50%</a:t>
            </a:r>
            <a:endParaRPr lang="en-GB" sz="1100" dirty="0"/>
          </a:p>
        </p:txBody>
      </p:sp>
      <p:sp>
        <p:nvSpPr>
          <p:cNvPr id="7" name="TextBox 6"/>
          <p:cNvSpPr txBox="1"/>
          <p:nvPr/>
        </p:nvSpPr>
        <p:spPr>
          <a:xfrm>
            <a:off x="8366759" y="3755411"/>
            <a:ext cx="4447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6</a:t>
            </a:r>
            <a:r>
              <a:rPr lang="en-GB" sz="1100" dirty="0"/>
              <a:t>6</a:t>
            </a:r>
            <a:r>
              <a:rPr lang="en-GB" sz="1100" dirty="0" smtClean="0"/>
              <a:t>%</a:t>
            </a:r>
            <a:endParaRPr lang="en-GB" sz="1100" dirty="0"/>
          </a:p>
        </p:txBody>
      </p:sp>
      <p:sp>
        <p:nvSpPr>
          <p:cNvPr id="8" name="TextBox 7"/>
          <p:cNvSpPr txBox="1"/>
          <p:nvPr/>
        </p:nvSpPr>
        <p:spPr>
          <a:xfrm>
            <a:off x="8283631" y="1883080"/>
            <a:ext cx="52785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100%</a:t>
            </a:r>
            <a:endParaRPr lang="en-GB" sz="1100" dirty="0"/>
          </a:p>
        </p:txBody>
      </p:sp>
      <p:sp>
        <p:nvSpPr>
          <p:cNvPr id="9" name="TextBox 8"/>
          <p:cNvSpPr txBox="1"/>
          <p:nvPr/>
        </p:nvSpPr>
        <p:spPr>
          <a:xfrm>
            <a:off x="8366759" y="2827767"/>
            <a:ext cx="4447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8</a:t>
            </a:r>
            <a:r>
              <a:rPr lang="en-GB" sz="1100" dirty="0" smtClean="0"/>
              <a:t>0%</a:t>
            </a:r>
            <a:endParaRPr lang="en-GB" sz="11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33820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Mental disorder ≠ </a:t>
            </a:r>
            <a:r>
              <a:rPr lang="en-US" dirty="0"/>
              <a:t>AA</a:t>
            </a:r>
            <a:endParaRPr lang="en-US" sz="2800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1300-000004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14799950"/>
              </p:ext>
            </p:extLst>
          </p:nvPr>
        </p:nvGraphicFramePr>
        <p:xfrm>
          <a:off x="822960" y="1872342"/>
          <a:ext cx="7543800" cy="43688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076886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4918346"/>
              </p:ext>
            </p:extLst>
          </p:nvPr>
        </p:nvGraphicFramePr>
        <p:xfrm>
          <a:off x="897775" y="1846265"/>
          <a:ext cx="7431578" cy="4363328"/>
        </p:xfrm>
        <a:graphic>
          <a:graphicData uri="http://schemas.openxmlformats.org/drawingml/2006/table">
            <a:tbl>
              <a:tblPr firstRow="1" firstCol="1" bandRow="1"/>
              <a:tblGrid>
                <a:gridCol w="3663337">
                  <a:extLst>
                    <a:ext uri="{9D8B030D-6E8A-4147-A177-3AD203B41FA5}">
                      <a16:colId xmlns:a16="http://schemas.microsoft.com/office/drawing/2014/main" val="4206307378"/>
                    </a:ext>
                  </a:extLst>
                </a:gridCol>
                <a:gridCol w="3768241">
                  <a:extLst>
                    <a:ext uri="{9D8B030D-6E8A-4147-A177-3AD203B41FA5}">
                      <a16:colId xmlns:a16="http://schemas.microsoft.com/office/drawing/2014/main" val="2549952979"/>
                    </a:ext>
                  </a:extLst>
                </a:gridCol>
              </a:tblGrid>
              <a:tr h="1363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Full compliance with PACE Code C 2017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4117764"/>
                  </a:ext>
                </a:extLst>
              </a:tr>
              <a:tr h="1363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Sussex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72%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F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2102401"/>
                  </a:ext>
                </a:extLst>
              </a:tr>
              <a:tr h="1363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Hampshire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49%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C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2521492"/>
                  </a:ext>
                </a:extLst>
              </a:tr>
              <a:tr h="1363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London (Wave 1)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49%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C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1712200"/>
                  </a:ext>
                </a:extLst>
              </a:tr>
              <a:tr h="1363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Norfolk &amp; Suffolk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44%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F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4780407"/>
                  </a:ext>
                </a:extLst>
              </a:tr>
              <a:tr h="1363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Northamptonshire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40%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2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4641426"/>
                  </a:ext>
                </a:extLst>
              </a:tr>
              <a:tr h="1363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Wiltshire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37%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4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8123869"/>
                  </a:ext>
                </a:extLst>
              </a:tr>
              <a:tr h="1363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Cleveland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36%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4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6496483"/>
                  </a:ext>
                </a:extLst>
              </a:tr>
              <a:tr h="1363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Avon &amp; Somerset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34%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5156121"/>
                  </a:ext>
                </a:extLst>
              </a:tr>
              <a:tr h="1363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Lancashire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32%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6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1271190"/>
                  </a:ext>
                </a:extLst>
              </a:tr>
              <a:tr h="1363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London (Wave 2)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31%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7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787741"/>
                  </a:ext>
                </a:extLst>
              </a:tr>
              <a:tr h="1363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Middlesbrough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29%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8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6224539"/>
                  </a:ext>
                </a:extLst>
              </a:tr>
              <a:tr h="1363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Liverpool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26%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A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6512347"/>
                  </a:ext>
                </a:extLst>
              </a:tr>
              <a:tr h="1363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Rotherham &amp; Doncaster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25%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B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5988034"/>
                  </a:ext>
                </a:extLst>
              </a:tr>
              <a:tr h="1363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Leicestershire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24%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B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6865852"/>
                  </a:ext>
                </a:extLst>
              </a:tr>
              <a:tr h="1363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Devon &amp; Cornwall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21%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E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1139205"/>
                  </a:ext>
                </a:extLst>
              </a:tr>
              <a:tr h="1363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Dorset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19%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3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9464229"/>
                  </a:ext>
                </a:extLst>
              </a:tr>
              <a:tr h="1363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Durham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18%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E7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0394887"/>
                  </a:ext>
                </a:extLst>
              </a:tr>
              <a:tr h="1363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Sheffield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17%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8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7361101"/>
                  </a:ext>
                </a:extLst>
              </a:tr>
              <a:tr h="1363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Nottinghamshire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17%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7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612647"/>
                  </a:ext>
                </a:extLst>
              </a:tr>
              <a:tr h="1363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Oxfordshire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97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5228897"/>
                  </a:ext>
                </a:extLst>
              </a:tr>
              <a:tr h="1363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Coventry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3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6999286"/>
                  </a:ext>
                </a:extLst>
              </a:tr>
              <a:tr h="1363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Kent &amp; Medway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C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8355479"/>
                  </a:ext>
                </a:extLst>
              </a:tr>
              <a:tr h="1363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Northumbria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8E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510401"/>
                  </a:ext>
                </a:extLst>
              </a:tr>
              <a:tr h="1363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Sunderland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67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5959585"/>
                  </a:ext>
                </a:extLst>
              </a:tr>
              <a:tr h="1363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Black Country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67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6852421"/>
                  </a:ext>
                </a:extLst>
              </a:tr>
              <a:tr h="1363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South Essex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2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567778"/>
                  </a:ext>
                </a:extLst>
              </a:tr>
              <a:tr h="1363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Wakefield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4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3043595"/>
                  </a:ext>
                </a:extLst>
              </a:tr>
              <a:tr h="1363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Surrey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E6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1281046"/>
                  </a:ext>
                </a:extLst>
              </a:tr>
              <a:tr h="1363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Barnsley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0133083"/>
                  </a:ext>
                </a:extLst>
              </a:tr>
              <a:tr h="1363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Average in England as a whole (mean)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26%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9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9719145"/>
                  </a:ext>
                </a:extLst>
              </a:tr>
              <a:tr h="1363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Average across service areas (median)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21%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98" marR="3419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9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6243807"/>
                  </a:ext>
                </a:extLst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822960" y="286604"/>
            <a:ext cx="7543800" cy="1450757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Local use </a:t>
            </a:r>
            <a:r>
              <a:rPr lang="en-US" dirty="0" smtClean="0"/>
              <a:t>(mental health)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8366760" y="4655127"/>
            <a:ext cx="4447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10%</a:t>
            </a:r>
            <a:endParaRPr lang="en-GB" sz="1100" dirty="0"/>
          </a:p>
        </p:txBody>
      </p:sp>
      <p:sp>
        <p:nvSpPr>
          <p:cNvPr id="5" name="TextBox 4"/>
          <p:cNvSpPr txBox="1"/>
          <p:nvPr/>
        </p:nvSpPr>
        <p:spPr>
          <a:xfrm>
            <a:off x="8366760" y="3879843"/>
            <a:ext cx="4447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2</a:t>
            </a:r>
            <a:r>
              <a:rPr lang="en-GB" sz="1100" dirty="0" smtClean="0"/>
              <a:t>0%</a:t>
            </a:r>
            <a:endParaRPr lang="en-GB" sz="1100" dirty="0"/>
          </a:p>
        </p:txBody>
      </p:sp>
      <p:sp>
        <p:nvSpPr>
          <p:cNvPr id="7" name="TextBox 6"/>
          <p:cNvSpPr txBox="1"/>
          <p:nvPr/>
        </p:nvSpPr>
        <p:spPr>
          <a:xfrm>
            <a:off x="8366759" y="3190459"/>
            <a:ext cx="4447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30%</a:t>
            </a:r>
            <a:endParaRPr lang="en-GB" sz="1100" dirty="0"/>
          </a:p>
        </p:txBody>
      </p:sp>
      <p:sp>
        <p:nvSpPr>
          <p:cNvPr id="8" name="TextBox 7"/>
          <p:cNvSpPr txBox="1"/>
          <p:nvPr/>
        </p:nvSpPr>
        <p:spPr>
          <a:xfrm>
            <a:off x="8366759" y="1981725"/>
            <a:ext cx="4447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5</a:t>
            </a:r>
            <a:r>
              <a:rPr lang="en-GB" sz="1100" dirty="0" smtClean="0"/>
              <a:t>0%</a:t>
            </a:r>
            <a:endParaRPr lang="en-GB" sz="1100" dirty="0"/>
          </a:p>
        </p:txBody>
      </p:sp>
      <p:sp>
        <p:nvSpPr>
          <p:cNvPr id="9" name="TextBox 8"/>
          <p:cNvSpPr txBox="1"/>
          <p:nvPr/>
        </p:nvSpPr>
        <p:spPr>
          <a:xfrm>
            <a:off x="8366759" y="2455287"/>
            <a:ext cx="4447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40%</a:t>
            </a:r>
            <a:endParaRPr lang="en-GB" sz="11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85717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822960" y="286604"/>
            <a:ext cx="7543800" cy="1450757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AA use by mental disorder</a:t>
            </a:r>
            <a:endParaRPr lang="en-US" sz="28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2345195"/>
              </p:ext>
            </p:extLst>
          </p:nvPr>
        </p:nvGraphicFramePr>
        <p:xfrm>
          <a:off x="822957" y="1854576"/>
          <a:ext cx="7543802" cy="4456067"/>
        </p:xfrm>
        <a:graphic>
          <a:graphicData uri="http://schemas.openxmlformats.org/drawingml/2006/table">
            <a:tbl>
              <a:tblPr firstRow="1" firstCol="1" bandRow="1"/>
              <a:tblGrid>
                <a:gridCol w="3465459">
                  <a:extLst>
                    <a:ext uri="{9D8B030D-6E8A-4147-A177-3AD203B41FA5}">
                      <a16:colId xmlns:a16="http://schemas.microsoft.com/office/drawing/2014/main" val="2049526607"/>
                    </a:ext>
                  </a:extLst>
                </a:gridCol>
                <a:gridCol w="1359157">
                  <a:extLst>
                    <a:ext uri="{9D8B030D-6E8A-4147-A177-3AD203B41FA5}">
                      <a16:colId xmlns:a16="http://schemas.microsoft.com/office/drawing/2014/main" val="2815512723"/>
                    </a:ext>
                  </a:extLst>
                </a:gridCol>
                <a:gridCol w="1359157">
                  <a:extLst>
                    <a:ext uri="{9D8B030D-6E8A-4147-A177-3AD203B41FA5}">
                      <a16:colId xmlns:a16="http://schemas.microsoft.com/office/drawing/2014/main" val="475880848"/>
                    </a:ext>
                  </a:extLst>
                </a:gridCol>
                <a:gridCol w="1360029">
                  <a:extLst>
                    <a:ext uri="{9D8B030D-6E8A-4147-A177-3AD203B41FA5}">
                      <a16:colId xmlns:a16="http://schemas.microsoft.com/office/drawing/2014/main" val="2354994492"/>
                    </a:ext>
                  </a:extLst>
                </a:gridCol>
              </a:tblGrid>
              <a:tr h="3278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Diagnosis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 with AA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% of cases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% of MH cases 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4392338"/>
                  </a:ext>
                </a:extLst>
              </a:tr>
              <a:tr h="3278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Acquired brain injury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57%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0DE8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0.3%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0.4%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0934292"/>
                  </a:ext>
                </a:extLst>
              </a:tr>
              <a:tr h="3278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Organic disorder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56%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8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0.3%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0.4%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4109414"/>
                  </a:ext>
                </a:extLst>
              </a:tr>
              <a:tr h="3278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Dementia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54%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08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0.2%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0.3%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3700082"/>
                  </a:ext>
                </a:extLst>
              </a:tr>
              <a:tr h="3278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Schizophrenia or other delusional order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51%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38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11.9%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17.7%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3726467"/>
                  </a:ext>
                </a:extLst>
              </a:tr>
              <a:tr h="3278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Bipolar affective disorder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44%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E88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3.2%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4.8%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8534313"/>
                  </a:ext>
                </a:extLst>
              </a:tr>
              <a:tr h="3278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Attention deficit disorder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39%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2.2%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3.3%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8312567"/>
                  </a:ext>
                </a:extLst>
              </a:tr>
              <a:tr h="3278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Personality disorder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30%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C57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9.1%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13.5%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964138"/>
                  </a:ext>
                </a:extLst>
              </a:tr>
              <a:tr h="3278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Unknown MH Need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25%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B47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3.7%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5.5%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2486143"/>
                  </a:ext>
                </a:extLst>
              </a:tr>
              <a:tr h="3278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Eating disorder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24%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AE7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0.2%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0.2%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4607049"/>
                  </a:ext>
                </a:extLst>
              </a:tr>
              <a:tr h="3278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Anxiety/phobia/panic disorder/OCD/PTSD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19%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997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7.6%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11.3%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9685639"/>
                  </a:ext>
                </a:extLst>
              </a:tr>
              <a:tr h="3278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Depressive illness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15%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887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24.1%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35.9%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2511451"/>
                  </a:ext>
                </a:extLst>
              </a:tr>
              <a:tr h="3278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Adjustment disorder/reaction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7%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4.5%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6.7%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6793906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384102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Results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 smtClean="0"/>
              <a:t>aA</a:t>
            </a:r>
            <a:r>
              <a:rPr lang="en-GB" dirty="0" smtClean="0"/>
              <a:t> provision (scheme data)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9204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AA schemes cover more areas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822960" y="2027208"/>
            <a:ext cx="7781488" cy="3911579"/>
          </a:xfrm>
        </p:spPr>
        <p:txBody>
          <a:bodyPr>
            <a:normAutofit/>
          </a:bodyPr>
          <a:lstStyle/>
          <a:p>
            <a:pPr>
              <a:spcBef>
                <a:spcPts val="3000"/>
              </a:spcBef>
            </a:pPr>
            <a:endParaRPr lang="en-GB" sz="2800" dirty="0" smtClean="0"/>
          </a:p>
          <a:p>
            <a:pPr>
              <a:spcBef>
                <a:spcPts val="3000"/>
              </a:spcBef>
            </a:pPr>
            <a:endParaRPr lang="en-GB" sz="2800" dirty="0" smtClean="0"/>
          </a:p>
          <a:p>
            <a:pPr>
              <a:spcBef>
                <a:spcPts val="3000"/>
              </a:spcBef>
            </a:pPr>
            <a:endParaRPr lang="en-GB" sz="2800" dirty="0" smtClean="0"/>
          </a:p>
          <a:p>
            <a:pPr lvl="1">
              <a:spcBef>
                <a:spcPts val="3000"/>
              </a:spcBef>
            </a:pPr>
            <a:endParaRPr lang="en-GB" sz="2800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90244493"/>
              </p:ext>
            </p:extLst>
          </p:nvPr>
        </p:nvGraphicFramePr>
        <p:xfrm>
          <a:off x="524090" y="2308066"/>
          <a:ext cx="3507583" cy="37977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150159546"/>
              </p:ext>
            </p:extLst>
          </p:nvPr>
        </p:nvGraphicFramePr>
        <p:xfrm>
          <a:off x="3740727" y="2566570"/>
          <a:ext cx="4920269" cy="34699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66412" y="1828800"/>
            <a:ext cx="7463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Local authority areas by status of AA scheme for adults </a:t>
            </a:r>
          </a:p>
          <a:p>
            <a:pPr algn="ctr"/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21892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822960" y="2027208"/>
            <a:ext cx="7781488" cy="4017457"/>
          </a:xfrm>
        </p:spPr>
        <p:txBody>
          <a:bodyPr>
            <a:normAutofit/>
          </a:bodyPr>
          <a:lstStyle/>
          <a:p>
            <a:pPr>
              <a:spcBef>
                <a:spcPts val="3000"/>
              </a:spcBef>
            </a:pPr>
            <a:r>
              <a:rPr lang="en-US" sz="2800" dirty="0" smtClean="0">
                <a:solidFill>
                  <a:srgbClr val="00B0F0"/>
                </a:solidFill>
                <a:latin typeface="+mj-lt"/>
              </a:rPr>
              <a:t>2014: </a:t>
            </a:r>
            <a:r>
              <a:rPr lang="en-US" sz="2800" dirty="0">
                <a:latin typeface="+mj-lt"/>
              </a:rPr>
              <a:t>Home </a:t>
            </a:r>
            <a:r>
              <a:rPr lang="en-US" sz="2800" dirty="0" smtClean="0">
                <a:latin typeface="+mj-lt"/>
              </a:rPr>
              <a:t>Secretary: “lack of AA provision for adult suspects”, commissions research</a:t>
            </a:r>
          </a:p>
          <a:p>
            <a:pPr>
              <a:spcBef>
                <a:spcPts val="3000"/>
              </a:spcBef>
            </a:pPr>
            <a:r>
              <a:rPr lang="en-US" sz="2800" dirty="0" smtClean="0">
                <a:solidFill>
                  <a:srgbClr val="00B0F0"/>
                </a:solidFill>
                <a:latin typeface="+mj-lt"/>
              </a:rPr>
              <a:t>2015: </a:t>
            </a:r>
            <a:r>
              <a:rPr lang="en-US" sz="2800" i="1" dirty="0" smtClean="0">
                <a:latin typeface="+mj-lt"/>
              </a:rPr>
              <a:t>There to Help </a:t>
            </a:r>
            <a:r>
              <a:rPr lang="en-US" sz="2800" dirty="0" smtClean="0">
                <a:latin typeface="+mj-lt"/>
              </a:rPr>
              <a:t>report considers data from 2012/13 and 2013/14; finds issues with identification of AA need and AA provision</a:t>
            </a:r>
          </a:p>
          <a:p>
            <a:pPr>
              <a:spcBef>
                <a:spcPts val="3000"/>
              </a:spcBef>
            </a:pPr>
            <a:r>
              <a:rPr lang="en-US" sz="2800" dirty="0" smtClean="0">
                <a:solidFill>
                  <a:srgbClr val="00B0F0"/>
                </a:solidFill>
                <a:latin typeface="+mj-lt"/>
              </a:rPr>
              <a:t>2019: </a:t>
            </a:r>
            <a:r>
              <a:rPr lang="en-US" sz="2800" dirty="0" smtClean="0">
                <a:latin typeface="+mj-lt"/>
              </a:rPr>
              <a:t>New report provide update for 2017/18; progress and baseline for evaluating </a:t>
            </a:r>
            <a:r>
              <a:rPr lang="en-US" sz="2800" dirty="0">
                <a:latin typeface="+mj-lt"/>
              </a:rPr>
              <a:t>partnership </a:t>
            </a:r>
            <a:r>
              <a:rPr lang="en-US" sz="2800" dirty="0" smtClean="0">
                <a:latin typeface="+mj-lt"/>
              </a:rPr>
              <a:t>agreement and changes to PACE Code C</a:t>
            </a:r>
            <a:endParaRPr lang="en-GB" sz="2800" dirty="0" smtClean="0">
              <a:latin typeface="+mj-lt"/>
            </a:endParaRPr>
          </a:p>
          <a:p>
            <a:pPr lvl="1">
              <a:spcBef>
                <a:spcPts val="3000"/>
              </a:spcBef>
            </a:pPr>
            <a:endParaRPr lang="en-GB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84087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Operating hours are improving</a:t>
            </a:r>
            <a:endParaRPr lang="en-US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0000000-0008-0000-2200-000002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04000848"/>
              </p:ext>
            </p:extLst>
          </p:nvPr>
        </p:nvGraphicFramePr>
        <p:xfrm>
          <a:off x="822959" y="1895475"/>
          <a:ext cx="7543801" cy="42481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12410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…but there are still gaps.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822960" y="2027208"/>
            <a:ext cx="7781488" cy="3911579"/>
          </a:xfrm>
        </p:spPr>
        <p:txBody>
          <a:bodyPr>
            <a:normAutofit/>
          </a:bodyPr>
          <a:lstStyle/>
          <a:p>
            <a:pPr>
              <a:spcBef>
                <a:spcPts val="3000"/>
              </a:spcBef>
            </a:pPr>
            <a:r>
              <a:rPr lang="en-US" sz="2800" dirty="0" smtClean="0"/>
              <a:t>31 (18%) local authority areas had no AA service</a:t>
            </a:r>
          </a:p>
          <a:p>
            <a:pPr>
              <a:spcBef>
                <a:spcPts val="3000"/>
              </a:spcBef>
            </a:pPr>
            <a:r>
              <a:rPr lang="en-US" sz="2800" dirty="0"/>
              <a:t>16% of people </a:t>
            </a:r>
            <a:r>
              <a:rPr lang="en-US" sz="2800" dirty="0" smtClean="0"/>
              <a:t>lived </a:t>
            </a:r>
            <a:r>
              <a:rPr lang="en-US" sz="2800" dirty="0"/>
              <a:t>in an area with no AA service </a:t>
            </a:r>
          </a:p>
          <a:p>
            <a:pPr>
              <a:spcBef>
                <a:spcPts val="3000"/>
              </a:spcBef>
            </a:pPr>
            <a:r>
              <a:rPr lang="en-US" sz="2800" dirty="0" smtClean="0"/>
              <a:t>4 (9%) forces have no AA service, 9 (21%) partial</a:t>
            </a:r>
          </a:p>
          <a:p>
            <a:pPr>
              <a:spcBef>
                <a:spcPts val="3000"/>
              </a:spcBef>
            </a:pPr>
            <a:endParaRPr lang="en-GB" sz="2800" dirty="0" smtClean="0"/>
          </a:p>
          <a:p>
            <a:pPr>
              <a:spcBef>
                <a:spcPts val="3000"/>
              </a:spcBef>
            </a:pPr>
            <a:endParaRPr lang="en-GB" sz="2800" dirty="0" smtClean="0"/>
          </a:p>
          <a:p>
            <a:pPr>
              <a:spcBef>
                <a:spcPts val="3000"/>
              </a:spcBef>
            </a:pPr>
            <a:endParaRPr lang="en-GB" sz="2800" dirty="0" smtClean="0"/>
          </a:p>
          <a:p>
            <a:pPr lvl="1">
              <a:spcBef>
                <a:spcPts val="3000"/>
              </a:spcBef>
            </a:pPr>
            <a:endParaRPr lang="en-GB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38584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4400" dirty="0" smtClean="0"/>
              <a:t>‘Policing’ is most common funder</a:t>
            </a:r>
            <a:endParaRPr lang="en-US" sz="4400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2500-000006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86505336"/>
              </p:ext>
            </p:extLst>
          </p:nvPr>
        </p:nvGraphicFramePr>
        <p:xfrm>
          <a:off x="432262" y="1853739"/>
          <a:ext cx="3890356" cy="44556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867470850"/>
              </p:ext>
            </p:extLst>
          </p:nvPr>
        </p:nvGraphicFramePr>
        <p:xfrm>
          <a:off x="4480560" y="1853739"/>
          <a:ext cx="4039985" cy="44556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229994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4400" dirty="0" smtClean="0"/>
              <a:t>Policing funds 100% in Wales</a:t>
            </a:r>
            <a:endParaRPr lang="en-US" sz="4400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4211866345"/>
              </p:ext>
            </p:extLst>
          </p:nvPr>
        </p:nvGraphicFramePr>
        <p:xfrm>
          <a:off x="822960" y="1945004"/>
          <a:ext cx="7543800" cy="41509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539524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Funding per call out is down…</a:t>
            </a:r>
            <a:endParaRPr lang="en-US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2E00-000004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57580980"/>
              </p:ext>
            </p:extLst>
          </p:nvPr>
        </p:nvGraphicFramePr>
        <p:xfrm>
          <a:off x="748145" y="2169794"/>
          <a:ext cx="5106403" cy="37987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" name="Oval 4"/>
          <p:cNvSpPr/>
          <p:nvPr/>
        </p:nvSpPr>
        <p:spPr>
          <a:xfrm rot="10800000">
            <a:off x="6433037" y="2169794"/>
            <a:ext cx="1714207" cy="167025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663407" y="2629469"/>
            <a:ext cx="12655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000" dirty="0" smtClean="0">
                <a:solidFill>
                  <a:prstClr val="white"/>
                </a:solidFill>
                <a:latin typeface="Calibri" panose="020F0502020204030204"/>
              </a:rPr>
              <a:t>11% reduction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Oval 6"/>
          <p:cNvSpPr/>
          <p:nvPr/>
        </p:nvSpPr>
        <p:spPr>
          <a:xfrm>
            <a:off x="6433038" y="4015558"/>
            <a:ext cx="1714207" cy="1692887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Average of 4p per head of population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9480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Funding is </a:t>
            </a:r>
            <a:r>
              <a:rPr lang="en-US" dirty="0" err="1" smtClean="0"/>
              <a:t>standardising</a:t>
            </a:r>
            <a:endParaRPr lang="en-US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2E00-000006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95405655"/>
              </p:ext>
            </p:extLst>
          </p:nvPr>
        </p:nvGraphicFramePr>
        <p:xfrm>
          <a:off x="822961" y="1761172"/>
          <a:ext cx="3832166" cy="23370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0000000-0008-0000-2E00-000007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64800190"/>
              </p:ext>
            </p:extLst>
          </p:nvPr>
        </p:nvGraphicFramePr>
        <p:xfrm>
          <a:off x="4804756" y="4208809"/>
          <a:ext cx="3649288" cy="23748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22960" y="262793"/>
            <a:ext cx="8188881" cy="43088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100" dirty="0" smtClean="0">
                <a:latin typeface="+mj-lt"/>
              </a:rPr>
              <a:t>*One scheme was largely unused by police despite funding it significantly. Removing this reduces average funding to £65.08.</a:t>
            </a:r>
          </a:p>
          <a:p>
            <a:r>
              <a:rPr lang="en-GB" sz="1100" dirty="0" smtClean="0">
                <a:latin typeface="+mj-lt"/>
              </a:rPr>
              <a:t>** Public/YOT data taken from very small sample and public sector providers have difficulty identifying overhead costs. </a:t>
            </a:r>
            <a:endParaRPr lang="en-GB" sz="1100" dirty="0">
              <a:latin typeface="+mj-lt"/>
            </a:endParaRP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00000000-0008-0000-2E00-000004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07397609"/>
              </p:ext>
            </p:extLst>
          </p:nvPr>
        </p:nvGraphicFramePr>
        <p:xfrm>
          <a:off x="822960" y="4217121"/>
          <a:ext cx="3624349" cy="17015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00000000-0008-0000-2E00-000005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7859869"/>
              </p:ext>
            </p:extLst>
          </p:nvPr>
        </p:nvGraphicFramePr>
        <p:xfrm>
          <a:off x="4971011" y="1761172"/>
          <a:ext cx="3699164" cy="2237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695192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4400" dirty="0" smtClean="0"/>
              <a:t>% of areas with a service by…</a:t>
            </a:r>
            <a:endParaRPr lang="en-US" sz="4400" dirty="0"/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638981455"/>
              </p:ext>
            </p:extLst>
          </p:nvPr>
        </p:nvGraphicFramePr>
        <p:xfrm>
          <a:off x="3790604" y="1886991"/>
          <a:ext cx="4713316" cy="256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608322252"/>
              </p:ext>
            </p:extLst>
          </p:nvPr>
        </p:nvGraphicFramePr>
        <p:xfrm>
          <a:off x="764771" y="1886990"/>
          <a:ext cx="3233652" cy="20449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3078793400"/>
              </p:ext>
            </p:extLst>
          </p:nvPr>
        </p:nvGraphicFramePr>
        <p:xfrm>
          <a:off x="573580" y="4006738"/>
          <a:ext cx="3466406" cy="24023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4158812577"/>
              </p:ext>
            </p:extLst>
          </p:nvPr>
        </p:nvGraphicFramePr>
        <p:xfrm>
          <a:off x="3998423" y="4006738"/>
          <a:ext cx="4368337" cy="21363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624836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Results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AA Demand (Combined data)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5187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Impact of Liaison &amp; Diversion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3344091" cy="4023360"/>
          </a:xfrm>
        </p:spPr>
        <p:txBody>
          <a:bodyPr/>
          <a:lstStyle/>
          <a:p>
            <a:endParaRPr lang="en-GB" dirty="0" smtClean="0"/>
          </a:p>
          <a:p>
            <a:r>
              <a:rPr lang="en-GB" dirty="0" smtClean="0"/>
              <a:t>L&amp;D has no statistically significant impact on recorded rates of need for AAs</a:t>
            </a:r>
            <a:endParaRPr lang="en-GB" dirty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4202202445"/>
              </p:ext>
            </p:extLst>
          </p:nvPr>
        </p:nvGraphicFramePr>
        <p:xfrm>
          <a:off x="4167051" y="1979068"/>
          <a:ext cx="4199710" cy="38900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7792757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Impact of AA service (custody)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3344091" cy="4023360"/>
          </a:xfrm>
        </p:spPr>
        <p:txBody>
          <a:bodyPr/>
          <a:lstStyle/>
          <a:p>
            <a:endParaRPr lang="en-GB" dirty="0" smtClean="0"/>
          </a:p>
          <a:p>
            <a:r>
              <a:rPr lang="en-GB" dirty="0" smtClean="0"/>
              <a:t>Organised AA provision does have a statistically significant impact</a:t>
            </a:r>
          </a:p>
          <a:p>
            <a:r>
              <a:rPr lang="en-GB" dirty="0" smtClean="0"/>
              <a:t>Half as likely where no provision</a:t>
            </a:r>
          </a:p>
          <a:p>
            <a:endParaRPr lang="en-GB" dirty="0" smtClean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951575172"/>
              </p:ext>
            </p:extLst>
          </p:nvPr>
        </p:nvGraphicFramePr>
        <p:xfrm>
          <a:off x="4349932" y="1946367"/>
          <a:ext cx="4016828" cy="42193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15952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Method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0455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Impact of AA service (VI)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3344091" cy="4023360"/>
          </a:xfrm>
        </p:spPr>
        <p:txBody>
          <a:bodyPr/>
          <a:lstStyle/>
          <a:p>
            <a:endParaRPr lang="en-GB" dirty="0" smtClean="0"/>
          </a:p>
          <a:p>
            <a:r>
              <a:rPr lang="en-GB" dirty="0" smtClean="0"/>
              <a:t>Large apparent difference</a:t>
            </a:r>
          </a:p>
          <a:p>
            <a:r>
              <a:rPr lang="en-GB" dirty="0" smtClean="0"/>
              <a:t>Low number of observations prevents statistical significance</a:t>
            </a:r>
          </a:p>
          <a:p>
            <a:endParaRPr lang="en-GB" dirty="0" smtClean="0"/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1265306460"/>
              </p:ext>
            </p:extLst>
          </p:nvPr>
        </p:nvGraphicFramePr>
        <p:xfrm>
          <a:off x="4362994" y="2143125"/>
          <a:ext cx="4003766" cy="39702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5100943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Cost of 100% coverage…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At </a:t>
            </a:r>
            <a:r>
              <a:rPr lang="en-GB" dirty="0"/>
              <a:t>current </a:t>
            </a:r>
            <a:r>
              <a:rPr lang="en-GB" dirty="0" smtClean="0"/>
              <a:t>volumes and Identification rates</a:t>
            </a:r>
          </a:p>
          <a:p>
            <a:r>
              <a:rPr lang="en-GB" dirty="0" smtClean="0"/>
              <a:t>£71.64 per call out (avg. 4 hours)</a:t>
            </a:r>
          </a:p>
          <a:p>
            <a:r>
              <a:rPr lang="en-GB" dirty="0" smtClean="0"/>
              <a:t>Additional </a:t>
            </a:r>
            <a:r>
              <a:rPr lang="en-GB" dirty="0">
                <a:solidFill>
                  <a:srgbClr val="00B0F0"/>
                </a:solidFill>
              </a:rPr>
              <a:t>£530k-£575k </a:t>
            </a:r>
            <a:r>
              <a:rPr lang="en-GB" dirty="0" smtClean="0"/>
              <a:t>p.a. required</a:t>
            </a:r>
          </a:p>
          <a:p>
            <a:r>
              <a:rPr lang="en-GB" dirty="0" smtClean="0"/>
              <a:t>If </a:t>
            </a:r>
            <a:r>
              <a:rPr lang="en-GB" dirty="0"/>
              <a:t>social workers currently meet one third of this demand </a:t>
            </a:r>
            <a:r>
              <a:rPr lang="en-GB" dirty="0" smtClean="0"/>
              <a:t>= potential </a:t>
            </a:r>
            <a:r>
              <a:rPr lang="en-GB" dirty="0">
                <a:solidFill>
                  <a:srgbClr val="00B0F0"/>
                </a:solidFill>
              </a:rPr>
              <a:t>saving of £130k 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495112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…and improved identification.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£3.5m p.a. </a:t>
            </a:r>
            <a:r>
              <a:rPr lang="en-US" dirty="0"/>
              <a:t>(at 11%) </a:t>
            </a:r>
            <a:endParaRPr lang="en-US" dirty="0" smtClean="0"/>
          </a:p>
          <a:p>
            <a:r>
              <a:rPr lang="en-US" dirty="0" smtClean="0"/>
              <a:t>£</a:t>
            </a:r>
            <a:r>
              <a:rPr lang="en-US" dirty="0"/>
              <a:t>7m </a:t>
            </a:r>
            <a:r>
              <a:rPr lang="en-US" dirty="0" smtClean="0"/>
              <a:t>p.a. based </a:t>
            </a:r>
            <a:r>
              <a:rPr lang="en-US" dirty="0"/>
              <a:t>on highest rates currently being recorded by forces</a:t>
            </a:r>
            <a:endParaRPr lang="en-GB" dirty="0"/>
          </a:p>
          <a:p>
            <a:r>
              <a:rPr lang="en-US" dirty="0" smtClean="0"/>
              <a:t>£</a:t>
            </a:r>
            <a:r>
              <a:rPr lang="en-US" dirty="0"/>
              <a:t>10m </a:t>
            </a:r>
            <a:r>
              <a:rPr lang="en-US" dirty="0" smtClean="0"/>
              <a:t>p.a. (at </a:t>
            </a:r>
            <a:r>
              <a:rPr lang="en-US" dirty="0"/>
              <a:t>22</a:t>
            </a:r>
            <a:r>
              <a:rPr lang="en-US" dirty="0" smtClean="0"/>
              <a:t>%)</a:t>
            </a:r>
          </a:p>
          <a:p>
            <a:endParaRPr lang="en-US" dirty="0"/>
          </a:p>
          <a:p>
            <a:r>
              <a:rPr lang="en-US" dirty="0" smtClean="0"/>
              <a:t>Assumes schemes cover 85% of detention and 66% of voluntary interview need for adults. </a:t>
            </a:r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4955391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pc="-150" dirty="0" smtClean="0"/>
              <a:t>Recommendations</a:t>
            </a:r>
            <a:endParaRPr lang="en-GB" spc="-15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Achieving further progress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6807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Improve 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GB" dirty="0" smtClean="0"/>
              <a:t>Officers can quickly </a:t>
            </a:r>
            <a:r>
              <a:rPr lang="en-GB" dirty="0"/>
              <a:t>and simply record and retrieve reliable data on the need for, application of, and source of AAs; </a:t>
            </a:r>
            <a:r>
              <a:rPr lang="en-GB" dirty="0" smtClean="0"/>
              <a:t>cross-referenced </a:t>
            </a:r>
            <a:r>
              <a:rPr lang="en-GB" dirty="0"/>
              <a:t>with </a:t>
            </a:r>
            <a:r>
              <a:rPr lang="en-GB" dirty="0" smtClean="0"/>
              <a:t>equality data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 smtClean="0"/>
              <a:t>Share data with Heads </a:t>
            </a:r>
            <a:r>
              <a:rPr lang="en-GB" dirty="0"/>
              <a:t>of </a:t>
            </a:r>
            <a:r>
              <a:rPr lang="en-GB" dirty="0" smtClean="0"/>
              <a:t>Custody &amp; Criminal </a:t>
            </a:r>
            <a:r>
              <a:rPr lang="en-GB" dirty="0"/>
              <a:t>Justice, </a:t>
            </a:r>
            <a:r>
              <a:rPr lang="en-GB" dirty="0" smtClean="0"/>
              <a:t>OPCC</a:t>
            </a:r>
            <a:r>
              <a:rPr lang="en-GB" dirty="0"/>
              <a:t>, </a:t>
            </a:r>
            <a:r>
              <a:rPr lang="en-GB" dirty="0" smtClean="0"/>
              <a:t>commissioners </a:t>
            </a:r>
            <a:r>
              <a:rPr lang="en-GB" dirty="0"/>
              <a:t>and providers.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 smtClean="0"/>
              <a:t>NPCC </a:t>
            </a:r>
            <a:r>
              <a:rPr lang="en-GB" dirty="0"/>
              <a:t>could collate and share </a:t>
            </a:r>
            <a:r>
              <a:rPr lang="en-GB" dirty="0" smtClean="0"/>
              <a:t>annually;</a:t>
            </a:r>
            <a:endParaRPr lang="en-GB" dirty="0"/>
          </a:p>
          <a:p>
            <a:pPr marL="514350" lvl="0" indent="-514350">
              <a:buFont typeface="+mj-lt"/>
              <a:buAutoNum type="arabicPeriod"/>
            </a:pPr>
            <a:r>
              <a:rPr lang="en-GB" dirty="0" smtClean="0"/>
              <a:t>Share </a:t>
            </a:r>
            <a:r>
              <a:rPr lang="en-GB" dirty="0"/>
              <a:t>best </a:t>
            </a:r>
            <a:r>
              <a:rPr lang="en-GB" dirty="0" smtClean="0"/>
              <a:t>practice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409276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Improve identification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3"/>
            <a:ext cx="7543801" cy="4322838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 startAt="5"/>
            </a:pPr>
            <a:r>
              <a:rPr lang="en-GB" dirty="0" smtClean="0"/>
              <a:t>Develop evidence base for new definition </a:t>
            </a:r>
          </a:p>
          <a:p>
            <a:pPr marL="514350" lvl="0" indent="-514350">
              <a:buFont typeface="+mj-lt"/>
              <a:buAutoNum type="arabicPeriod" startAt="5"/>
            </a:pPr>
            <a:r>
              <a:rPr lang="en-GB" dirty="0" smtClean="0"/>
              <a:t>Evidence-based national screening tool for criminal justice risks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GB" dirty="0" smtClean="0"/>
              <a:t>Increase awareness of </a:t>
            </a:r>
            <a:r>
              <a:rPr lang="en-GB" dirty="0"/>
              <a:t>criminal justice risks</a:t>
            </a:r>
          </a:p>
          <a:p>
            <a:pPr marL="514350" lvl="0" indent="-514350">
              <a:buFont typeface="+mj-lt"/>
              <a:buAutoNum type="arabicPeriod" startAt="5"/>
            </a:pPr>
            <a:r>
              <a:rPr lang="en-GB" spc="-30" dirty="0" smtClean="0"/>
              <a:t>L&amp;D induction training on PACE vulnerability</a:t>
            </a:r>
          </a:p>
          <a:p>
            <a:pPr marL="514350" lvl="0" indent="-514350">
              <a:buFont typeface="+mj-lt"/>
              <a:buAutoNum type="arabicPeriod" startAt="5"/>
            </a:pPr>
            <a:r>
              <a:rPr lang="en-GB" spc="-30" dirty="0" smtClean="0"/>
              <a:t>L&amp;D screening by L&amp;D (not police) and done prior to voluntary interviews</a:t>
            </a:r>
            <a:endParaRPr lang="en-GB" spc="-30" dirty="0"/>
          </a:p>
        </p:txBody>
      </p:sp>
    </p:spTree>
    <p:extLst>
      <p:ext uri="{BB962C8B-B14F-4D97-AF65-F5344CB8AC3E}">
        <p14:creationId xmlns:p14="http://schemas.microsoft.com/office/powerpoint/2010/main" val="213439209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Improve provision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 startAt="10"/>
            </a:pPr>
            <a:r>
              <a:rPr lang="en-GB" dirty="0" smtClean="0"/>
              <a:t>Create funded statutory duty on local authorities to ensure provision;</a:t>
            </a:r>
          </a:p>
          <a:p>
            <a:pPr marL="514350" lvl="0" indent="-514350">
              <a:buFont typeface="+mj-lt"/>
              <a:buAutoNum type="arabicPeriod" startAt="10"/>
            </a:pPr>
            <a:r>
              <a:rPr lang="en-GB" dirty="0" smtClean="0"/>
              <a:t>Provide programme funding without a statutory duty under agreed framework</a:t>
            </a:r>
          </a:p>
          <a:p>
            <a:pPr marL="514350" lvl="0" indent="-514350">
              <a:buFont typeface="+mj-lt"/>
              <a:buAutoNum type="arabicPeriod" startAt="10"/>
            </a:pPr>
            <a:r>
              <a:rPr lang="en-GB" dirty="0" smtClean="0"/>
              <a:t>Hold AAs to account via health and social care inspectorates/regulators</a:t>
            </a:r>
          </a:p>
          <a:p>
            <a:pPr marL="514350" lvl="0" indent="-514350">
              <a:buFont typeface="+mj-lt"/>
              <a:buAutoNum type="arabicPeriod" startAt="10"/>
            </a:pPr>
            <a:r>
              <a:rPr lang="en-GB" dirty="0" smtClean="0"/>
              <a:t>Promote AA National Standards (2018) </a:t>
            </a:r>
          </a:p>
          <a:p>
            <a:pPr marL="514350" lvl="0" indent="-514350">
              <a:buFont typeface="+mj-lt"/>
              <a:buAutoNum type="arabicPeriod" startAt="10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49218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pc="-150" dirty="0" smtClean="0"/>
              <a:t>Questions</a:t>
            </a:r>
            <a:endParaRPr lang="en-GB" spc="-15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questions arising from the research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2757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Questions on recorded need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GB" dirty="0" smtClean="0"/>
              <a:t>Why do recorded rates vary so much?</a:t>
            </a:r>
          </a:p>
          <a:p>
            <a:pPr>
              <a:lnSpc>
                <a:spcPct val="120000"/>
              </a:lnSpc>
            </a:pPr>
            <a:r>
              <a:rPr lang="en-GB" dirty="0" smtClean="0"/>
              <a:t>Why might rates be higher in VI?</a:t>
            </a:r>
          </a:p>
          <a:p>
            <a:pPr>
              <a:lnSpc>
                <a:spcPct val="120000"/>
              </a:lnSpc>
            </a:pPr>
            <a:r>
              <a:rPr lang="en-GB" dirty="0" smtClean="0"/>
              <a:t>Are forces with high rates of need in VI actively diverting vulnerable suspects from custody? At what stage? How?</a:t>
            </a:r>
          </a:p>
          <a:p>
            <a:pPr>
              <a:lnSpc>
                <a:spcPct val="120000"/>
              </a:lnSpc>
            </a:pPr>
            <a:r>
              <a:rPr lang="en-GB" dirty="0" smtClean="0"/>
              <a:t>Why are some so different in custody vs VI?</a:t>
            </a:r>
          </a:p>
          <a:p>
            <a:pPr>
              <a:lnSpc>
                <a:spcPct val="120000"/>
              </a:lnSpc>
            </a:pPr>
            <a:r>
              <a:rPr lang="en-GB" dirty="0"/>
              <a:t>What is the ‘right’ rate of recorded need?</a:t>
            </a:r>
          </a:p>
          <a:p>
            <a:pPr>
              <a:lnSpc>
                <a:spcPct val="120000"/>
              </a:lnSpc>
            </a:pPr>
            <a:r>
              <a:rPr lang="en-GB" dirty="0"/>
              <a:t>What impact will Code C revisions have?</a:t>
            </a:r>
          </a:p>
          <a:p>
            <a:pPr>
              <a:lnSpc>
                <a:spcPct val="120000"/>
              </a:lnSpc>
            </a:pPr>
            <a:r>
              <a:rPr lang="en-GB" dirty="0" smtClean="0"/>
              <a:t>Why is the custody/VI split so variable?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789929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Questions on AA use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GB" dirty="0"/>
              <a:t>Why is improved identification via L&amp;D not impacting on AA call </a:t>
            </a:r>
            <a:r>
              <a:rPr lang="en-GB" dirty="0" smtClean="0"/>
              <a:t>outs? Why do so few L&amp;D patients get an AA?</a:t>
            </a:r>
          </a:p>
          <a:p>
            <a:pPr>
              <a:lnSpc>
                <a:spcPct val="120000"/>
              </a:lnSpc>
            </a:pPr>
            <a:r>
              <a:rPr lang="en-GB" dirty="0" smtClean="0"/>
              <a:t>Why does it vary so much locally?</a:t>
            </a:r>
          </a:p>
          <a:p>
            <a:pPr>
              <a:lnSpc>
                <a:spcPct val="120000"/>
              </a:lnSpc>
            </a:pPr>
            <a:r>
              <a:rPr lang="en-GB" dirty="0" smtClean="0"/>
              <a:t>Why are more prevalent disorders less likely to attract the AA safeguard? </a:t>
            </a:r>
          </a:p>
          <a:p>
            <a:pPr>
              <a:lnSpc>
                <a:spcPct val="120000"/>
              </a:lnSpc>
            </a:pPr>
            <a:r>
              <a:rPr lang="en-GB" dirty="0" smtClean="0"/>
              <a:t>What is the basis (and consequence) of vulnerable suspects being given the power to ‘decline’ a procedural safeguard?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6757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822960" y="2027208"/>
            <a:ext cx="7781488" cy="4017457"/>
          </a:xfrm>
        </p:spPr>
        <p:txBody>
          <a:bodyPr>
            <a:normAutofit lnSpcReduction="10000"/>
          </a:bodyPr>
          <a:lstStyle/>
          <a:p>
            <a:pPr>
              <a:spcBef>
                <a:spcPts val="3000"/>
              </a:spcBef>
              <a:spcAft>
                <a:spcPts val="0"/>
              </a:spcAft>
            </a:pPr>
            <a:r>
              <a:rPr lang="en-US" sz="2800" dirty="0" smtClean="0">
                <a:latin typeface="+mj-lt"/>
              </a:rPr>
              <a:t>Data from 43 </a:t>
            </a:r>
            <a:r>
              <a:rPr lang="en-US" sz="2800" dirty="0">
                <a:latin typeface="+mj-lt"/>
              </a:rPr>
              <a:t>territorial police forces, plus </a:t>
            </a:r>
            <a:r>
              <a:rPr lang="en-US" sz="2800" dirty="0" smtClean="0">
                <a:latin typeface="+mj-lt"/>
              </a:rPr>
              <a:t>BTP</a:t>
            </a:r>
          </a:p>
          <a:p>
            <a:pPr lvl="1">
              <a:spcBef>
                <a:spcPts val="1200"/>
              </a:spcBef>
            </a:pPr>
            <a:r>
              <a:rPr lang="en-US" sz="2000" dirty="0" smtClean="0">
                <a:latin typeface="+mj-lt"/>
              </a:rPr>
              <a:t>How many adult </a:t>
            </a:r>
            <a:r>
              <a:rPr lang="en-US" sz="2000" dirty="0" err="1" smtClean="0">
                <a:latin typeface="+mj-lt"/>
              </a:rPr>
              <a:t>authorised</a:t>
            </a:r>
            <a:r>
              <a:rPr lang="en-US" sz="2000" dirty="0" smtClean="0">
                <a:latin typeface="+mj-lt"/>
              </a:rPr>
              <a:t> detentions? / how many needed AA?</a:t>
            </a:r>
          </a:p>
          <a:p>
            <a:pPr lvl="1">
              <a:spcBef>
                <a:spcPts val="1800"/>
              </a:spcBef>
            </a:pPr>
            <a:r>
              <a:rPr lang="en-US" sz="2000" dirty="0" smtClean="0">
                <a:latin typeface="+mj-lt"/>
              </a:rPr>
              <a:t>How many adult </a:t>
            </a:r>
            <a:r>
              <a:rPr lang="en-US" sz="2000" dirty="0">
                <a:latin typeface="+mj-lt"/>
              </a:rPr>
              <a:t>voluntary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interview</a:t>
            </a:r>
            <a:r>
              <a:rPr lang="en-US" sz="2000" dirty="0" smtClean="0">
                <a:latin typeface="+mj-lt"/>
              </a:rPr>
              <a:t>? / how many needed AA?</a:t>
            </a:r>
          </a:p>
          <a:p>
            <a:pPr>
              <a:spcBef>
                <a:spcPts val="3000"/>
              </a:spcBef>
            </a:pPr>
            <a:r>
              <a:rPr lang="en-US" sz="2800" dirty="0" smtClean="0">
                <a:latin typeface="+mj-lt"/>
              </a:rPr>
              <a:t>Data from Liaison and Diversion (L&amp;D)</a:t>
            </a:r>
          </a:p>
          <a:p>
            <a:pPr lvl="1">
              <a:spcBef>
                <a:spcPts val="1200"/>
              </a:spcBef>
            </a:pPr>
            <a:r>
              <a:rPr lang="en-US" sz="2000" dirty="0" smtClean="0">
                <a:latin typeface="+mj-lt"/>
              </a:rPr>
              <a:t>How many L&amp;D patients actually had an AA?</a:t>
            </a:r>
            <a:endParaRPr lang="en-US" sz="2000" dirty="0">
              <a:latin typeface="+mj-lt"/>
            </a:endParaRPr>
          </a:p>
          <a:p>
            <a:pPr>
              <a:spcBef>
                <a:spcPts val="3000"/>
              </a:spcBef>
            </a:pPr>
            <a:r>
              <a:rPr lang="en-US" sz="2800" dirty="0" smtClean="0">
                <a:latin typeface="+mj-lt"/>
              </a:rPr>
              <a:t>Survey of AA providers</a:t>
            </a:r>
          </a:p>
          <a:p>
            <a:pPr lvl="1">
              <a:spcBef>
                <a:spcPts val="1800"/>
              </a:spcBef>
            </a:pPr>
            <a:r>
              <a:rPr lang="en-US" sz="2000" dirty="0">
                <a:latin typeface="+mj-lt"/>
              </a:rPr>
              <a:t>Areas covered, hours, funding, </a:t>
            </a:r>
            <a:r>
              <a:rPr lang="en-US" sz="2000" dirty="0" smtClean="0">
                <a:latin typeface="+mj-lt"/>
              </a:rPr>
              <a:t>AA types, call outs, contract types?</a:t>
            </a:r>
            <a:endParaRPr lang="en-US" sz="2000" dirty="0">
              <a:latin typeface="+mj-lt"/>
            </a:endParaRPr>
          </a:p>
          <a:p>
            <a:pPr>
              <a:spcBef>
                <a:spcPts val="3000"/>
              </a:spcBef>
            </a:pPr>
            <a:endParaRPr lang="en-US" sz="2800" dirty="0" smtClean="0">
              <a:latin typeface="+mj-lt"/>
            </a:endParaRPr>
          </a:p>
          <a:p>
            <a:pPr>
              <a:spcBef>
                <a:spcPts val="3000"/>
              </a:spcBef>
            </a:pPr>
            <a:endParaRPr lang="en-US" sz="2800" dirty="0" smtClean="0">
              <a:latin typeface="+mj-lt"/>
            </a:endParaRPr>
          </a:p>
          <a:p>
            <a:pPr>
              <a:spcBef>
                <a:spcPts val="3000"/>
              </a:spcBef>
            </a:pPr>
            <a:endParaRPr lang="en-GB" sz="2800" dirty="0" smtClean="0">
              <a:latin typeface="+mj-lt"/>
            </a:endParaRPr>
          </a:p>
          <a:p>
            <a:pPr>
              <a:spcBef>
                <a:spcPts val="3000"/>
              </a:spcBef>
            </a:pPr>
            <a:endParaRPr lang="en-GB" sz="2800" dirty="0" smtClean="0">
              <a:latin typeface="+mj-lt"/>
            </a:endParaRPr>
          </a:p>
          <a:p>
            <a:pPr lvl="1">
              <a:spcBef>
                <a:spcPts val="3000"/>
              </a:spcBef>
            </a:pPr>
            <a:endParaRPr lang="en-GB" sz="2800" dirty="0">
              <a:latin typeface="+mj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91674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Questions on AA provision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en-GB" dirty="0" smtClean="0"/>
              <a:t>How sustainable is the recent growth in AA scheme coverage?</a:t>
            </a:r>
          </a:p>
          <a:p>
            <a:pPr>
              <a:lnSpc>
                <a:spcPct val="110000"/>
              </a:lnSpc>
            </a:pPr>
            <a:r>
              <a:rPr lang="en-GB" dirty="0"/>
              <a:t>How can necessary funding be secured for areas without AA provision?</a:t>
            </a:r>
          </a:p>
          <a:p>
            <a:pPr>
              <a:lnSpc>
                <a:spcPct val="110000"/>
              </a:lnSpc>
            </a:pPr>
            <a:r>
              <a:rPr lang="en-GB" dirty="0" smtClean="0"/>
              <a:t>What are the implications of: </a:t>
            </a:r>
          </a:p>
          <a:p>
            <a:pPr lvl="1">
              <a:lnSpc>
                <a:spcPct val="110000"/>
              </a:lnSpc>
            </a:pPr>
            <a:r>
              <a:rPr lang="en-GB" sz="2800" dirty="0" smtClean="0"/>
              <a:t>AAs being </a:t>
            </a:r>
            <a:r>
              <a:rPr lang="en-GB" sz="2800" dirty="0"/>
              <a:t>entirely / majority </a:t>
            </a:r>
            <a:r>
              <a:rPr lang="en-GB" sz="2800" dirty="0" smtClean="0"/>
              <a:t>funded by police?</a:t>
            </a:r>
          </a:p>
          <a:p>
            <a:pPr lvl="1">
              <a:lnSpc>
                <a:spcPct val="110000"/>
              </a:lnSpc>
            </a:pPr>
            <a:r>
              <a:rPr lang="en-GB" sz="2800" dirty="0" smtClean="0"/>
              <a:t>Market changes: More commissioning, Larger contract areas, larger providers, fewer volunteers, increasing standards/accountability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6998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Results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Recorded AA NEED (police data)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567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PACE Code vulnerability (2017)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>
                <a:latin typeface="+mj-lt"/>
              </a:rPr>
              <a:t>A police officer </a:t>
            </a:r>
            <a:r>
              <a:rPr lang="en-US" dirty="0" smtClean="0">
                <a:solidFill>
                  <a:srgbClr val="00B0F0"/>
                </a:solidFill>
                <a:latin typeface="+mj-lt"/>
              </a:rPr>
              <a:t>suspects</a:t>
            </a:r>
            <a:r>
              <a:rPr lang="en-US" dirty="0" smtClean="0">
                <a:latin typeface="+mj-lt"/>
              </a:rPr>
              <a:t> the person </a:t>
            </a:r>
            <a:r>
              <a:rPr lang="en-US" dirty="0" smtClean="0">
                <a:solidFill>
                  <a:srgbClr val="00B0F0"/>
                </a:solidFill>
                <a:latin typeface="+mj-lt"/>
              </a:rPr>
              <a:t>may</a:t>
            </a:r>
            <a:r>
              <a:rPr lang="en-US" dirty="0" smtClean="0">
                <a:latin typeface="+mj-lt"/>
              </a:rPr>
              <a:t>:</a:t>
            </a:r>
          </a:p>
          <a:p>
            <a:pPr marL="658368" lvl="1" indent="-45720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dirty="0" smtClean="0">
                <a:latin typeface="+mj-lt"/>
              </a:rPr>
              <a:t>have </a:t>
            </a:r>
            <a:r>
              <a:rPr lang="en-US" dirty="0">
                <a:solidFill>
                  <a:srgbClr val="00B0F0"/>
                </a:solidFill>
                <a:latin typeface="+mj-lt"/>
              </a:rPr>
              <a:t>any</a:t>
            </a:r>
            <a:r>
              <a:rPr lang="en-US" dirty="0">
                <a:latin typeface="+mj-lt"/>
              </a:rPr>
              <a:t> </a:t>
            </a:r>
            <a:r>
              <a:rPr lang="en-US" dirty="0">
                <a:solidFill>
                  <a:srgbClr val="00B0F0"/>
                </a:solidFill>
                <a:latin typeface="+mj-lt"/>
              </a:rPr>
              <a:t>disorder</a:t>
            </a:r>
            <a:r>
              <a:rPr lang="en-US" dirty="0">
                <a:latin typeface="+mj-lt"/>
              </a:rPr>
              <a:t> or </a:t>
            </a:r>
            <a:r>
              <a:rPr lang="en-US" dirty="0">
                <a:solidFill>
                  <a:srgbClr val="00B0F0"/>
                </a:solidFill>
                <a:latin typeface="+mj-lt"/>
              </a:rPr>
              <a:t>disability</a:t>
            </a:r>
            <a:r>
              <a:rPr lang="en-US" dirty="0">
                <a:latin typeface="+mj-lt"/>
              </a:rPr>
              <a:t> of </a:t>
            </a:r>
            <a:r>
              <a:rPr lang="en-US" dirty="0" smtClean="0">
                <a:latin typeface="+mj-lt"/>
              </a:rPr>
              <a:t>mind (as per MHA 1983); </a:t>
            </a:r>
            <a:r>
              <a:rPr lang="en-US" dirty="0">
                <a:latin typeface="+mj-lt"/>
              </a:rPr>
              <a:t>or</a:t>
            </a:r>
          </a:p>
          <a:p>
            <a:pPr marL="658368" lvl="1" indent="-45720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dirty="0">
                <a:latin typeface="+mj-lt"/>
              </a:rPr>
              <a:t>because of their mental </a:t>
            </a:r>
            <a:r>
              <a:rPr lang="en-US" dirty="0">
                <a:solidFill>
                  <a:srgbClr val="00B0F0"/>
                </a:solidFill>
                <a:latin typeface="+mj-lt"/>
              </a:rPr>
              <a:t>state</a:t>
            </a:r>
            <a:r>
              <a:rPr lang="en-US" dirty="0">
                <a:latin typeface="+mj-lt"/>
              </a:rPr>
              <a:t> or </a:t>
            </a:r>
            <a:r>
              <a:rPr lang="en-US" dirty="0">
                <a:solidFill>
                  <a:srgbClr val="00B0F0"/>
                </a:solidFill>
                <a:latin typeface="+mj-lt"/>
              </a:rPr>
              <a:t>capacity</a:t>
            </a:r>
            <a:r>
              <a:rPr lang="en-US" dirty="0">
                <a:latin typeface="+mj-lt"/>
              </a:rPr>
              <a:t>, they </a:t>
            </a:r>
            <a:r>
              <a:rPr lang="en-US" dirty="0">
                <a:solidFill>
                  <a:srgbClr val="00B0F0"/>
                </a:solidFill>
                <a:latin typeface="+mj-lt"/>
              </a:rPr>
              <a:t>may</a:t>
            </a:r>
            <a:r>
              <a:rPr lang="en-US" dirty="0">
                <a:latin typeface="+mj-lt"/>
              </a:rPr>
              <a:t> not understand the significance of what is said, of questions or of their </a:t>
            </a:r>
            <a:r>
              <a:rPr lang="en-US" dirty="0" smtClean="0">
                <a:latin typeface="+mj-lt"/>
              </a:rPr>
              <a:t>replies. (Applies when there is ‘</a:t>
            </a:r>
            <a:r>
              <a:rPr lang="en-US" dirty="0" smtClean="0">
                <a:solidFill>
                  <a:srgbClr val="00B0F0"/>
                </a:solidFill>
                <a:latin typeface="+mj-lt"/>
              </a:rPr>
              <a:t>any doubt</a:t>
            </a:r>
            <a:r>
              <a:rPr lang="en-US" dirty="0" smtClean="0">
                <a:latin typeface="+mj-lt"/>
              </a:rPr>
              <a:t>’)</a:t>
            </a: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92918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Actual % of need is uncertain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6956866"/>
              </p:ext>
            </p:extLst>
          </p:nvPr>
        </p:nvGraphicFramePr>
        <p:xfrm>
          <a:off x="822325" y="1846263"/>
          <a:ext cx="7543800" cy="4366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4141127398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3889301116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283628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Research</a:t>
                      </a:r>
                      <a:endParaRPr lang="en-GB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Group description</a:t>
                      </a:r>
                      <a:endParaRPr lang="en-GB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Prevalence</a:t>
                      </a:r>
                      <a:endParaRPr lang="en-GB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29525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Gudjonsson</a:t>
                      </a:r>
                      <a:r>
                        <a:rPr lang="en-GB" sz="1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et al. (1993</a:t>
                      </a:r>
                      <a:r>
                        <a:rPr lang="en-GB" sz="14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en-GB" sz="1400" i="1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Royal Commission on Criminal Justice</a:t>
                      </a:r>
                      <a:endParaRPr lang="en-GB" sz="1400" i="1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Problems which might interfere with their functioning or coping ability during police interviewing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60648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Scott et al. (2006)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Custody records containing evidence of possible mental illness or learning disability as judged by mental health nurses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12% 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406190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Loucks</a:t>
                      </a:r>
                      <a:r>
                        <a:rPr lang="en-GB" sz="1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(2007)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People who offend who have learning difficulties or learning disabilities that interfere with their ability to cope within the criminal justice system.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20-30%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381106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GB" sz="1400" dirty="0" err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Rapley</a:t>
                      </a:r>
                      <a:r>
                        <a:rPr lang="en-GB" sz="1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et al. 2011).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Custody records with some medical need </a:t>
                      </a:r>
                      <a:r>
                        <a:rPr lang="en-GB" sz="12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(including</a:t>
                      </a:r>
                      <a:r>
                        <a:rPr lang="en-GB" sz="12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mental</a:t>
                      </a:r>
                      <a:r>
                        <a:rPr lang="en-GB" sz="12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</a:t>
                      </a:r>
                      <a:r>
                        <a:rPr lang="en-GB" sz="12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learning </a:t>
                      </a:r>
                      <a:r>
                        <a:rPr lang="en-GB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disability) </a:t>
                      </a:r>
                      <a:r>
                        <a:rPr lang="en-GB" sz="12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excluding </a:t>
                      </a:r>
                      <a:r>
                        <a:rPr lang="en-GB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general medical needs and substance misuse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23.8</a:t>
                      </a:r>
                      <a:r>
                        <a:rPr lang="en-GB" sz="18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90081151"/>
                  </a:ext>
                </a:extLst>
              </a:tr>
              <a:tr h="7416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McKinnon &amp; </a:t>
                      </a:r>
                      <a:r>
                        <a:rPr lang="en-GB" sz="1400" dirty="0" err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Grubin</a:t>
                      </a:r>
                      <a:r>
                        <a:rPr lang="en-GB" sz="1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(2013)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Adults in police custody having mental disorders including intellectual disability according to clinical interviews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38.7%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360375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6432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Custody has better data</a:t>
            </a:r>
            <a:endParaRPr lang="en-US" sz="2800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400-000002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97544278"/>
              </p:ext>
            </p:extLst>
          </p:nvPr>
        </p:nvGraphicFramePr>
        <p:xfrm>
          <a:off x="822961" y="2052204"/>
          <a:ext cx="4538748" cy="4000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00000000-0008-0000-0400-000002000000}"/>
              </a:ext>
            </a:extLst>
          </p:cNvPr>
          <p:cNvGraphicFramePr/>
          <p:nvPr>
            <p:extLst/>
          </p:nvPr>
        </p:nvGraphicFramePr>
        <p:xfrm>
          <a:off x="5719155" y="2244435"/>
          <a:ext cx="2776451" cy="36991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863954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Unk8vjtC9q0JAXtyxsX2O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cuf4iZwLgLEPe9Eifdx3u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Unk8vjtC9q0JAXtyxsX2O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cuf4iZwLgLEPe9Eifdx3u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Unk8vjtC9q0JAXtyxsX2O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cuf4iZwLgLEPe9Eifdx3u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Unk8vjtC9q0JAXtyxsX2O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cuf4iZwLgLEPe9Eifdx3u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Unk8vjtC9q0JAXtyxsX2O5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cuf4iZwLgLEPe9Eifdx3u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Unk8vjtC9q0JAXtyxsX2O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cuf4iZwLgLEPe9Eifdx3u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cuf4iZwLgLEPe9Eifdx3u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Unk8vjtC9q0JAXtyxsX2O5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cuf4iZwLgLEPe9Eifdx3u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Unk8vjtC9q0JAXtyxsX2O5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cuf4iZwLgLEPe9Eifdx3u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Unk8vjtC9q0JAXtyxsX2O5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cuf4iZwLgLEPe9Eifdx3u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Unk8vjtC9q0JAXtyxsX2O5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cuf4iZwLgLEPe9Eifdx3u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Unk8vjtC9q0JAXtyxsX2O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zParF19LzvJyR9qw266In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cuf4iZwLgLEPe9Eifdx3u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Unk8vjtC9q0JAXtyxsX2O5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cuf4iZwLgLEPe9Eifdx3u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Unk8vjtC9q0JAXtyxsX2O5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cuf4iZwLgLEPe9Eifdx3u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Unk8vjtC9q0JAXtyxsX2O5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cuf4iZwLgLEPe9Eifdx3u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Unk8vjtC9q0JAXtyxsX2O5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cuf4iZwLgLEPe9Eifdx3u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Unk8vjtC9q0JAXtyxsX2O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Unk8vjtC9q0JAXtyxsX2O5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cuf4iZwLgLEPe9Eifdx3u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Unk8vjtC9q0JAXtyxsX2O5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cuf4iZwLgLEPe9Eifdx3u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zParF19LzvJyR9qw266In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Unk8vjtC9q0JAXtyxsX2O5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cuf4iZwLgLEPe9Eifdx3u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Unk8vjtC9q0JAXtyxsX2O5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cuf4iZwLgLEPe9Eifdx3u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zParF19LzvJyR9qw266In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Unk8vjtC9q0JAXtyxsX2O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cuf4iZwLgLEPe9Eifdx3u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cuf4iZwLgLEPe9Eifdx3u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Unk8vjtC9q0JAXtyxsX2O5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cuf4iZwLgLEPe9Eifdx3u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Unk8vjtC9q0JAXtyxsX2O5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cuf4iZwLgLEPe9Eifdx3u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Unk8vjtC9q0JAXtyxsX2O5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cuf4iZwLgLEPe9Eifdx3u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Unk8vjtC9q0JAXtyxsX2O5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cuf4iZwLgLEPe9Eifdx3u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zParF19LzvJyR9qw266In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Unk8vjtC9q0JAXtyxsX2O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cuf4iZwLgLEPe9Eifdx3u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Unk8vjtC9q0JAXtyxsX2O5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3.xml><?xml version="1.0" encoding="utf-8"?>
<a:theme xmlns:a="http://schemas.openxmlformats.org/drawingml/2006/main" name="Purplesunderland">
  <a:themeElements>
    <a:clrScheme name="University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F79646"/>
      </a:accent1>
      <a:accent2>
        <a:srgbClr val="E5E0EC"/>
      </a:accent2>
      <a:accent3>
        <a:srgbClr val="92D050"/>
      </a:accent3>
      <a:accent4>
        <a:srgbClr val="548DD4"/>
      </a:accent4>
      <a:accent5>
        <a:srgbClr val="31859B"/>
      </a:accent5>
      <a:accent6>
        <a:srgbClr val="9999FF"/>
      </a:accent6>
      <a:hlink>
        <a:srgbClr val="FAC08F"/>
      </a:hlink>
      <a:folHlink>
        <a:srgbClr val="FE66FF"/>
      </a:folHlink>
    </a:clrScheme>
    <a:fontScheme name="Presentation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Presentatio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4AF68FD47808247819B18D644240C0F" ma:contentTypeVersion="9" ma:contentTypeDescription="Create a new document." ma:contentTypeScope="" ma:versionID="f14ee73837c0b19c275ec9515061cfe2">
  <xsd:schema xmlns:xsd="http://www.w3.org/2001/XMLSchema" xmlns:xs="http://www.w3.org/2001/XMLSchema" xmlns:p="http://schemas.microsoft.com/office/2006/metadata/properties" xmlns:ns2="aab6e2a0-e4cc-46b3-918c-4e6355fd5383" xmlns:ns3="6bd8ce1b-78b8-4f0d-a715-11a1c1fe035f" targetNamespace="http://schemas.microsoft.com/office/2006/metadata/properties" ma:root="true" ma:fieldsID="c0323648b87af1a457b9ce9cc40736d8" ns2:_="" ns3:_="">
    <xsd:import namespace="aab6e2a0-e4cc-46b3-918c-4e6355fd5383"/>
    <xsd:import namespace="6bd8ce1b-78b8-4f0d-a715-11a1c1fe035f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b6e2a0-e4cc-46b3-918c-4e6355fd538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d8ce1b-78b8-4f0d-a715-11a1c1fe03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FF81C90-B8E8-4567-9924-1D0BF368A86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D8614CF-FD9A-4DF3-9D7E-18EE1291B82A}">
  <ds:schemaRefs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aab6e2a0-e4cc-46b3-918c-4e6355fd5383"/>
    <ds:schemaRef ds:uri="http://schemas.microsoft.com/office/2006/metadata/properties"/>
    <ds:schemaRef ds:uri="6bd8ce1b-78b8-4f0d-a715-11a1c1fe035f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D8E6476-D29B-4632-8077-BD41FAC7A5E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ab6e2a0-e4cc-46b3-918c-4e6355fd5383"/>
    <ds:schemaRef ds:uri="6bd8ce1b-78b8-4f0d-a715-11a1c1fe035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824</TotalTime>
  <Words>2104</Words>
  <Application>Microsoft Office PowerPoint</Application>
  <PresentationFormat>On-screen Show (4:3)</PresentationFormat>
  <Paragraphs>528</Paragraphs>
  <Slides>50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50</vt:i4>
      </vt:variant>
    </vt:vector>
  </HeadingPairs>
  <TitlesOfParts>
    <vt:vector size="58" baseType="lpstr">
      <vt:lpstr>Arial</vt:lpstr>
      <vt:lpstr>Calibri</vt:lpstr>
      <vt:lpstr>Calibri Light</vt:lpstr>
      <vt:lpstr>Times</vt:lpstr>
      <vt:lpstr>Times New Roman</vt:lpstr>
      <vt:lpstr>Office Theme</vt:lpstr>
      <vt:lpstr>Retrospect</vt:lpstr>
      <vt:lpstr>Purplesunderland</vt:lpstr>
      <vt:lpstr>There to Help 2</vt:lpstr>
      <vt:lpstr>Background</vt:lpstr>
      <vt:lpstr>Background</vt:lpstr>
      <vt:lpstr>Method</vt:lpstr>
      <vt:lpstr>Method</vt:lpstr>
      <vt:lpstr>Results</vt:lpstr>
      <vt:lpstr>PACE Code vulnerability (2017)</vt:lpstr>
      <vt:lpstr>Actual % of need is uncertain</vt:lpstr>
      <vt:lpstr>Custody has better data</vt:lpstr>
      <vt:lpstr>Custody identification rates up</vt:lpstr>
      <vt:lpstr>But rates in custody variable</vt:lpstr>
      <vt:lpstr>Higher in voluntary interviews</vt:lpstr>
      <vt:lpstr>Variable in voluntary interview</vt:lpstr>
      <vt:lpstr>Custody/VI split varies by force</vt:lpstr>
      <vt:lpstr>Fewer detentions &amp; interviews</vt:lpstr>
      <vt:lpstr>Demand volume up due to ID</vt:lpstr>
      <vt:lpstr>Unrecorded demand (@22%)</vt:lpstr>
      <vt:lpstr>Unrecorded demand (forces)</vt:lpstr>
      <vt:lpstr>Results</vt:lpstr>
      <vt:lpstr>L&amp;D Vulnerability</vt:lpstr>
      <vt:lpstr>L&amp;D vulnerability ≠ AA</vt:lpstr>
      <vt:lpstr>AA use rates varied locally</vt:lpstr>
      <vt:lpstr>Learning disability ≠ AA</vt:lpstr>
      <vt:lpstr>Local use (learning disability) </vt:lpstr>
      <vt:lpstr>Mental disorder ≠ AA</vt:lpstr>
      <vt:lpstr>Local use (mental health)</vt:lpstr>
      <vt:lpstr>AA use by mental disorder</vt:lpstr>
      <vt:lpstr>Results</vt:lpstr>
      <vt:lpstr>AA schemes cover more areas</vt:lpstr>
      <vt:lpstr> Operating hours are improving</vt:lpstr>
      <vt:lpstr>…but there are still gaps.</vt:lpstr>
      <vt:lpstr>‘Policing’ is most common funder</vt:lpstr>
      <vt:lpstr>Policing funds 100% in Wales</vt:lpstr>
      <vt:lpstr>Funding per call out is down…</vt:lpstr>
      <vt:lpstr>Funding is standardising</vt:lpstr>
      <vt:lpstr>% of areas with a service by…</vt:lpstr>
      <vt:lpstr>Results</vt:lpstr>
      <vt:lpstr>Impact of Liaison &amp; Diversion</vt:lpstr>
      <vt:lpstr>Impact of AA service (custody)</vt:lpstr>
      <vt:lpstr>Impact of AA service (VI)</vt:lpstr>
      <vt:lpstr>Cost of 100% coverage…</vt:lpstr>
      <vt:lpstr>…and improved identification. </vt:lpstr>
      <vt:lpstr>Recommendations</vt:lpstr>
      <vt:lpstr>Improve data</vt:lpstr>
      <vt:lpstr>Improve identification </vt:lpstr>
      <vt:lpstr>Improve provision </vt:lpstr>
      <vt:lpstr>Questions</vt:lpstr>
      <vt:lpstr>Questions on recorded need</vt:lpstr>
      <vt:lpstr>Questions on AA use</vt:lpstr>
      <vt:lpstr>Questions on AA provision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Professional  Development Day</dc:title>
  <dc:creator>Chris Bath</dc:creator>
  <cp:lastModifiedBy>Chris Bath</cp:lastModifiedBy>
  <cp:revision>121</cp:revision>
  <dcterms:created xsi:type="dcterms:W3CDTF">2019-02-27T10:57:57Z</dcterms:created>
  <dcterms:modified xsi:type="dcterms:W3CDTF">2019-05-30T14:20:27Z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0x01010024AF68FD47808247819B18D644240C0F</vt:lpwstr>
  </property>
</Properties>
</file>